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61" r:id="rId2"/>
    <p:sldId id="262" r:id="rId3"/>
    <p:sldId id="258" r:id="rId4"/>
    <p:sldId id="265" r:id="rId5"/>
    <p:sldId id="266" r:id="rId6"/>
    <p:sldId id="267" r:id="rId7"/>
    <p:sldId id="269" r:id="rId8"/>
    <p:sldId id="270" r:id="rId9"/>
    <p:sldId id="272" r:id="rId10"/>
    <p:sldId id="273" r:id="rId11"/>
    <p:sldId id="274" r:id="rId12"/>
    <p:sldId id="271" r:id="rId13"/>
    <p:sldId id="275" r:id="rId14"/>
    <p:sldId id="276" r:id="rId15"/>
    <p:sldId id="277" r:id="rId16"/>
    <p:sldId id="279" r:id="rId17"/>
    <p:sldId id="278" r:id="rId18"/>
    <p:sldId id="280" r:id="rId19"/>
    <p:sldId id="260" r:id="rId20"/>
    <p:sldId id="281" r:id="rId21"/>
  </p:sldIdLst>
  <p:sldSz cx="12188825" cy="6858000"/>
  <p:notesSz cx="6797675" cy="9926638"/>
  <p:embeddedFontLst>
    <p:embeddedFont>
      <p:font typeface="AU Passata" panose="020B0604020202020204" charset="0"/>
      <p:regular r:id="rId24"/>
      <p:bold r:id="rId25"/>
    </p:embeddedFont>
    <p:embeddedFont>
      <p:font typeface="AU Passata Light" panose="020B0604020202020204" charset="0"/>
      <p:regular r:id="rId26"/>
      <p:bold r:id="rId27"/>
    </p:embeddedFont>
    <p:embeddedFont>
      <p:font typeface="AU Peto" panose="020B0604020202020204" charset="0"/>
      <p:regular r:id="rId28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mbria Math" panose="02040503050406030204" pitchFamily="18" charset="0"/>
      <p:regular r:id="rId34"/>
    </p:embeddedFont>
    <p:embeddedFont>
      <p:font typeface="Georgia" panose="02040502050405020303" pitchFamily="18" charset="0"/>
      <p:regular r:id="rId35"/>
      <p:bold r:id="rId36"/>
      <p:italic r:id="rId37"/>
      <p:boldItalic r:id="rId38"/>
    </p:embeddedFont>
    <p:embeddedFont>
      <p:font typeface="Wingdings 3" panose="05040102010807070707" pitchFamily="18" charset="2"/>
      <p:regular r:id="rId39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254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457" autoAdjust="0"/>
  </p:normalViewPr>
  <p:slideViewPr>
    <p:cSldViewPr snapToObjects="1" showGuides="1">
      <p:cViewPr varScale="1">
        <p:scale>
          <a:sx n="89" d="100"/>
          <a:sy n="89" d="100"/>
        </p:scale>
        <p:origin x="782" y="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2168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da-DK"/>
              <a:t>Klik for at redigere titeltypografien i masteren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Aarhus University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14 April 2022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Student Teacher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Sigurd Fyhn Sørensen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School of
Culture and Society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1842960833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19/04/2022</a:t>
            </a:fld>
            <a:r>
              <a:rPr lang="en-GB" dirty="0"/>
              <a:t>14/04/2022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19/04/2022</a:t>
            </a:fld>
            <a:r>
              <a:rPr lang="en-GB" dirty="0"/>
              <a:t>14/04/2022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19/04/2022</a:t>
            </a:fld>
            <a:r>
              <a:rPr lang="en-GB" dirty="0"/>
              <a:t>14/04/2022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19/04/2022</a:t>
            </a:fld>
            <a:r>
              <a:rPr lang="en-GB" dirty="0"/>
              <a:t>14/04/2022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19/04/2022</a:t>
            </a:fld>
            <a:r>
              <a:rPr lang="en-GB" dirty="0"/>
              <a:t>14/04/2022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da-DK"/>
              <a:t>Klik for at redigere titeltypografien i masteren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19/04/2022</a:t>
            </a:fld>
            <a:r>
              <a:rPr lang="en-GB" dirty="0"/>
              <a:t>14/04/2022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19/04/2022</a:t>
            </a:fld>
            <a:r>
              <a:rPr lang="en-GB" dirty="0"/>
              <a:t>14/04/2022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19/04/2022</a:t>
            </a:fld>
            <a:r>
              <a:rPr lang="en-GB" dirty="0"/>
              <a:t>14/04/2022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19/04/2022</a:t>
            </a:fld>
            <a:r>
              <a:rPr lang="en-GB" dirty="0"/>
              <a:t>14/04/2022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19/04/2022</a:t>
            </a:fld>
            <a:r>
              <a:rPr lang="en-GB" dirty="0"/>
              <a:t>14/04/2022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19/04/2022</a:t>
            </a:fld>
            <a:r>
              <a:rPr lang="en-GB" dirty="0"/>
              <a:t>14/04/2022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da-DK"/>
              <a:t>Klik for at redigere titeltypografien i masteren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Aarhus University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School of
Culture and Society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14 April 2022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Student Teacher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Sigurd Fyhn Sørensen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767933911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19/04/2022</a:t>
            </a:fld>
            <a:r>
              <a:rPr lang="en-GB" dirty="0"/>
              <a:t>14/04/2022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19/04/2022</a:t>
            </a:fld>
            <a:r>
              <a:rPr lang="en-GB" dirty="0"/>
              <a:t>14/04/2022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da-DK"/>
              <a:t>Klik for at redigere titeltypografien i masteren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Aarhus University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School of
Culture and Society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14 April 2022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Student Teacher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Sigurd Fyhn Sørensen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543309478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19/04/2022</a:t>
            </a:fld>
            <a:r>
              <a:rPr lang="en-GB" dirty="0"/>
              <a:t>14/04/2022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19/04/2022</a:t>
            </a:fld>
            <a:r>
              <a:rPr lang="en-GB" dirty="0"/>
              <a:t>14/04/2022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da-DK"/>
              <a:t>Klik for at redigere titeltypografien i masteren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19/04/2022</a:t>
            </a:fld>
            <a:r>
              <a:rPr lang="en-GB" dirty="0"/>
              <a:t>14/04/2022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19/04/2022</a:t>
            </a:fld>
            <a:r>
              <a:rPr lang="en-GB" dirty="0"/>
              <a:t>14/04/2022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da-DK"/>
              <a:t>Klik for at redigere titeltypografien i masteren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19/04/2022</a:t>
            </a:fld>
            <a:r>
              <a:rPr lang="en-GB" dirty="0"/>
              <a:t>14/04/2022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19/04/2022</a:t>
            </a:fld>
            <a:r>
              <a:rPr lang="en-GB" dirty="0"/>
              <a:t>14/04/2022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19/04/2022</a:t>
            </a:fld>
            <a:r>
              <a:rPr lang="en-GB" dirty="0"/>
              <a:t>14/04/2022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a-DK" noProof="0"/>
              <a:t>Klik for at redigere titeltypografien i masteren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noProof="0"/>
              <a:t>Klik for at redigere teksttypografierne i masteren</a:t>
            </a:r>
          </a:p>
          <a:p>
            <a:pPr lvl="1"/>
            <a:r>
              <a:rPr lang="da-DK" noProof="0"/>
              <a:t>Andet niveau</a:t>
            </a:r>
          </a:p>
          <a:p>
            <a:pPr lvl="2"/>
            <a:r>
              <a:rPr lang="da-DK" noProof="0"/>
              <a:t>Tredje niveau</a:t>
            </a:r>
          </a:p>
          <a:p>
            <a:pPr lvl="3"/>
            <a:r>
              <a:rPr lang="da-DK" noProof="0"/>
              <a:t>Fjerde niveau</a:t>
            </a:r>
          </a:p>
          <a:p>
            <a:pPr lvl="4"/>
            <a:r>
              <a:rPr lang="da-DK" noProof="0"/>
              <a:t>Femte niveau</a:t>
            </a:r>
            <a:endParaRPr lang="en-GB"/>
          </a:p>
        </p:txBody>
      </p:sp>
      <p:pic>
        <p:nvPicPr>
          <p:cNvPr id="1947504369" name="SecondaryLogo_sort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Sigurd Fyhn Sørensen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14 April 2022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Student Teacher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Aarhus University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School of
Culture and Society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19/04/2022</a:t>
            </a:fld>
            <a:r>
              <a:rPr lang="en-GB"/>
              <a:t>14/04/2022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requentist_probability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en.wikipedia.org/wiki/Limit_of_a_sequence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/>
          <a:lstStyle/>
          <a:p>
            <a:r>
              <a:rPr lang="en-GB" dirty="0"/>
              <a:t>Prediction and Uncertainty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AB71D6-CD34-4395-B28D-B0042BCEA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</a:t>
            </a:r>
            <a:endParaRPr lang="en-DK" dirty="0"/>
          </a:p>
        </p:txBody>
      </p:sp>
      <p:pic>
        <p:nvPicPr>
          <p:cNvPr id="6" name="Pladsholder til indhold 5">
            <a:extLst>
              <a:ext uri="{FF2B5EF4-FFF2-40B4-BE49-F238E27FC236}">
                <a16:creationId xmlns:a16="http://schemas.microsoft.com/office/drawing/2014/main" id="{309237CE-7F84-4595-9B90-501FEF85E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3240" y="116003"/>
            <a:ext cx="3772227" cy="2987299"/>
          </a:xfrm>
        </p:spPr>
      </p:pic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CC47DAC-7557-4458-8BDB-BD118A453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42763-48C9-46F8-94D5-15D4229E3B98}" type="datetime1">
              <a:rPr lang="en-GB" smtClean="0"/>
              <a:t>19/04/2022</a:t>
            </a:fld>
            <a:r>
              <a:rPr lang="en-GB"/>
              <a:t>14/04/2022</a:t>
            </a:r>
            <a:endParaRPr lang="en-GB" dirty="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A58669AA-D192-4EB0-8367-C8DAFF5E3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412" y="3429000"/>
            <a:ext cx="5197290" cy="2415749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2BBAD9ED-3543-40B1-AF74-ACA75901D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2212" y="116004"/>
            <a:ext cx="4130398" cy="2987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kstfelt 9">
                <a:extLst>
                  <a:ext uri="{FF2B5EF4-FFF2-40B4-BE49-F238E27FC236}">
                    <a16:creationId xmlns:a16="http://schemas.microsoft.com/office/drawing/2014/main" id="{9C0B0D02-3264-461B-A361-9C32F2C6B388}"/>
                  </a:ext>
                </a:extLst>
              </p:cNvPr>
              <p:cNvSpPr txBox="1"/>
              <p:nvPr/>
            </p:nvSpPr>
            <p:spPr>
              <a:xfrm>
                <a:off x="150812" y="1447800"/>
                <a:ext cx="3581400" cy="11695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lnSpc>
                    <a:spcPct val="95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We sampled 4000 posterior samples. </a:t>
                </a:r>
              </a:p>
              <a:p>
                <a:pPr marL="895243" lvl="1" indent="-285750">
                  <a:lnSpc>
                    <a:spcPct val="95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I.e., we have 4000 different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buFont typeface="Arial" panose="020B0604020202020204" pitchFamily="34" charset="0"/>
                  <a:buChar char="•"/>
                </a:pPr>
                <a:endParaRPr lang="en-US" sz="1600" b="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buFont typeface="Arial" panose="020B0604020202020204" pitchFamily="34" charset="0"/>
                  <a:buChar char="•"/>
                </a:pPr>
                <a:endParaRPr lang="en-US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Tekstfelt 9">
                <a:extLst>
                  <a:ext uri="{FF2B5EF4-FFF2-40B4-BE49-F238E27FC236}">
                    <a16:creationId xmlns:a16="http://schemas.microsoft.com/office/drawing/2014/main" id="{9C0B0D02-3264-461B-A361-9C32F2C6B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12" y="1447800"/>
                <a:ext cx="3581400" cy="1169551"/>
              </a:xfrm>
              <a:prstGeom prst="rect">
                <a:avLst/>
              </a:prstGeom>
              <a:blipFill>
                <a:blip r:embed="rId5"/>
                <a:stretch>
                  <a:fillRect l="-3237" t="-680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kstfelt 10">
                <a:extLst>
                  <a:ext uri="{FF2B5EF4-FFF2-40B4-BE49-F238E27FC236}">
                    <a16:creationId xmlns:a16="http://schemas.microsoft.com/office/drawing/2014/main" id="{980A7A9E-76CD-44FC-A259-DEA5A5E07774}"/>
                  </a:ext>
                </a:extLst>
              </p:cNvPr>
              <p:cNvSpPr txBox="1"/>
              <p:nvPr/>
            </p:nvSpPr>
            <p:spPr>
              <a:xfrm>
                <a:off x="315913" y="3429000"/>
                <a:ext cx="4406899" cy="14034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lnSpc>
                    <a:spcPct val="95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We can summaries our samples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600" dirty="0">
                    <a:latin typeface="+mn-lt"/>
                  </a:rPr>
                  <a:t> in many ways. But we want to show the uncertainty in our estimate. </a:t>
                </a:r>
              </a:p>
              <a:p>
                <a:pPr marL="895243" lvl="1" indent="-285750">
                  <a:lnSpc>
                    <a:spcPct val="95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Summary() uses Median and MAD.</a:t>
                </a:r>
              </a:p>
              <a:p>
                <a:pPr marL="895243" lvl="1" indent="-285750">
                  <a:lnSpc>
                    <a:spcPct val="95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Median and MAD can be difficult to visualize, so….  </a:t>
                </a:r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11" name="Tekstfelt 10">
                <a:extLst>
                  <a:ext uri="{FF2B5EF4-FFF2-40B4-BE49-F238E27FC236}">
                    <a16:creationId xmlns:a16="http://schemas.microsoft.com/office/drawing/2014/main" id="{980A7A9E-76CD-44FC-A259-DEA5A5E07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13" y="3429000"/>
                <a:ext cx="4406899" cy="1403461"/>
              </a:xfrm>
              <a:prstGeom prst="rect">
                <a:avLst/>
              </a:prstGeom>
              <a:blipFill>
                <a:blip r:embed="rId6"/>
                <a:stretch>
                  <a:fillRect l="-2628" t="-5652" r="-1936" b="-782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7271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42B88B-9AFB-48C4-BD86-A8F0627B2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our posterior</a:t>
            </a:r>
            <a:endParaRPr lang="en-DK" dirty="0"/>
          </a:p>
        </p:txBody>
      </p:sp>
      <p:pic>
        <p:nvPicPr>
          <p:cNvPr id="6" name="Pladsholder til indhold 5">
            <a:extLst>
              <a:ext uri="{FF2B5EF4-FFF2-40B4-BE49-F238E27FC236}">
                <a16:creationId xmlns:a16="http://schemas.microsoft.com/office/drawing/2014/main" id="{48149736-12A2-48F1-BAC1-466E08C03B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7612" y="2667437"/>
            <a:ext cx="6096000" cy="3688395"/>
          </a:xfrm>
        </p:spPr>
      </p:pic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63F6CCA-12A9-4BB3-9414-606E01CAA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72727-41FD-4CC3-8E5D-38246D9ED27C}" type="datetime1">
              <a:rPr lang="en-GB" smtClean="0"/>
              <a:t>19/04/2022</a:t>
            </a:fld>
            <a:r>
              <a:rPr lang="en-GB"/>
              <a:t>14/04/2022</a:t>
            </a:r>
            <a:endParaRPr lang="en-GB" dirty="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F9460704-B3CE-4C5D-8A8D-880FC8BEB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312" y="780821"/>
            <a:ext cx="5532599" cy="1882303"/>
          </a:xfrm>
          <a:prstGeom prst="rect">
            <a:avLst/>
          </a:prstGeom>
        </p:spPr>
      </p:pic>
      <p:sp>
        <p:nvSpPr>
          <p:cNvPr id="9" name="Tekstfelt 8">
            <a:extLst>
              <a:ext uri="{FF2B5EF4-FFF2-40B4-BE49-F238E27FC236}">
                <a16:creationId xmlns:a16="http://schemas.microsoft.com/office/drawing/2014/main" id="{AD65C5A1-7B65-47D0-AEE5-CDEAD2D0DDE6}"/>
              </a:ext>
            </a:extLst>
          </p:cNvPr>
          <p:cNvSpPr txBox="1"/>
          <p:nvPr/>
        </p:nvSpPr>
        <p:spPr>
          <a:xfrm>
            <a:off x="455612" y="1319913"/>
            <a:ext cx="3263899" cy="21051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Plotting the posterior distribution which has the same median, mean and SD and MAD as the summary shows. </a:t>
            </a:r>
          </a:p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+mn-lt"/>
            </a:endParaRPr>
          </a:p>
          <a:p>
            <a:pPr>
              <a:lnSpc>
                <a:spcPct val="95000"/>
              </a:lnSpc>
            </a:pPr>
            <a:endParaRPr lang="en-US" sz="1600" dirty="0">
              <a:latin typeface="+mn-lt"/>
            </a:endParaRPr>
          </a:p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Visualizations are easier to interpret. </a:t>
            </a:r>
          </a:p>
          <a:p>
            <a:pPr marL="895243" lvl="1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1600" i="1" u="sng" dirty="0">
                <a:latin typeface="+mn-lt"/>
              </a:rPr>
              <a:t>Top scientists always plot</a:t>
            </a:r>
            <a:r>
              <a:rPr lang="en-US" sz="1600" dirty="0">
                <a:latin typeface="+mn-lt"/>
              </a:rPr>
              <a:t>.</a:t>
            </a:r>
            <a:endParaRPr lang="en-DK" sz="1600" dirty="0">
              <a:latin typeface="+mn-lt"/>
            </a:endParaRPr>
          </a:p>
        </p:txBody>
      </p:sp>
      <p:pic>
        <p:nvPicPr>
          <p:cNvPr id="3074" name="Picture 2" descr="Åbn billede">
            <a:extLst>
              <a:ext uri="{FF2B5EF4-FFF2-40B4-BE49-F238E27FC236}">
                <a16:creationId xmlns:a16="http://schemas.microsoft.com/office/drawing/2014/main" id="{F1B248A6-005D-4908-BB4F-D03C5AA2C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3455899"/>
            <a:ext cx="4191000" cy="319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Lige pilforbindelse 10">
            <a:extLst>
              <a:ext uri="{FF2B5EF4-FFF2-40B4-BE49-F238E27FC236}">
                <a16:creationId xmlns:a16="http://schemas.microsoft.com/office/drawing/2014/main" id="{EEDB127D-A7A8-4502-842E-ED38584D8B21}"/>
              </a:ext>
            </a:extLst>
          </p:cNvPr>
          <p:cNvCxnSpPr/>
          <p:nvPr/>
        </p:nvCxnSpPr>
        <p:spPr bwMode="auto">
          <a:xfrm flipH="1">
            <a:off x="1903412" y="3425105"/>
            <a:ext cx="1219200" cy="613495"/>
          </a:xfrm>
          <a:prstGeom prst="straightConnector1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057577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09A727-ECF7-4614-9826-5B15DD80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Sigma / Residual STD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2564600-BE7F-4369-8199-9C55DD5D0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Our sigma seemed rather large to let’s investigate.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Sigma is the SD of our error distribution surrounding 0. 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890547F-8061-4643-BEDB-5F22429B4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A8B53-988D-45CA-9523-3BC593C2719B}" type="datetime1">
              <a:rPr lang="en-GB" smtClean="0"/>
              <a:t>19/04/2022</a:t>
            </a:fld>
            <a:r>
              <a:rPr lang="en-GB"/>
              <a:t>14/04/2022</a:t>
            </a:r>
            <a:endParaRPr lang="en-GB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81BD62F4-70B5-4351-BFFD-FBD2E1DF4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027" b="1194"/>
          <a:stretch/>
        </p:blipFill>
        <p:spPr>
          <a:xfrm>
            <a:off x="1370012" y="2169642"/>
            <a:ext cx="3511520" cy="908693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CF504C35-C262-4D46-A53B-739944819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14" y="3034545"/>
            <a:ext cx="5347206" cy="3237758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EFC4D30A-BBB4-4186-9C25-14F85F8EC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817" y="2989577"/>
            <a:ext cx="5056293" cy="3097706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07F24A8E-0778-49C9-B870-F7BE6AE36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0822" y="2281714"/>
            <a:ext cx="5873752" cy="79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CA1B0E-A718-494C-A28A-898258B83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&amp; Uncertainty. </a:t>
            </a:r>
            <a:endParaRPr lang="en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724D6F07-6959-489B-BC51-8EAF0F3ABD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/>
                <a:r>
                  <a:rPr lang="en-US" sz="1800" b="0" i="0" u="none" strike="noStrike" baseline="0" dirty="0">
                    <a:latin typeface="TeXGyreTermes-Regular"/>
                  </a:rPr>
                  <a:t>• The </a:t>
                </a:r>
                <a:r>
                  <a:rPr lang="en-US" sz="1800" b="0" i="1" u="none" strike="noStrike" baseline="0" dirty="0">
                    <a:latin typeface="TeXGyreTermes-Italic"/>
                  </a:rPr>
                  <a:t>point prediction</a:t>
                </a:r>
                <a:r>
                  <a:rPr lang="en-US" sz="1800" b="0" i="0" u="none" strike="noStrike" baseline="0" dirty="0">
                    <a:latin typeface="TeXGyreTermes-Regular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u="none" strike="noStrike" baseline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</m:oMath>
                </a14:m>
                <a:r>
                  <a:rPr lang="en-US" sz="1800" b="0" i="0" u="none" strike="noStrike" baseline="0" dirty="0">
                    <a:latin typeface="TeXGyreTermes-Regular"/>
                  </a:rPr>
                  <a:t>: Based on the fitted model, this is the best point estimate of the</a:t>
                </a:r>
              </a:p>
              <a:p>
                <a:r>
                  <a:rPr lang="en-US" sz="1800" b="0" i="0" u="none" strike="noStrike" baseline="0" dirty="0">
                    <a:latin typeface="TeXGyreTermes-Regular"/>
                  </a:rPr>
                  <a:t>average value of </a:t>
                </a:r>
                <a:r>
                  <a:rPr lang="en-US" sz="1800" b="0" i="0" u="none" strike="noStrike" baseline="0" dirty="0">
                    <a:latin typeface="rtxmi"/>
                  </a:rPr>
                  <a:t>y </a:t>
                </a:r>
                <a:r>
                  <a:rPr lang="en-US" sz="1800" b="0" i="0" u="none" strike="noStrike" baseline="0" dirty="0">
                    <a:latin typeface="TeXGyreTermes-Regular"/>
                  </a:rPr>
                  <a:t>for new data points with this new value of </a:t>
                </a:r>
                <a:r>
                  <a:rPr lang="en-US" sz="1800" b="0" i="1" u="none" strike="noStrike" baseline="0" dirty="0">
                    <a:latin typeface="NimbusRomNo9L-ReguItal"/>
                  </a:rPr>
                  <a:t>x</a:t>
                </a:r>
                <a:r>
                  <a:rPr lang="en-US" sz="1800" b="0" i="0" u="none" strike="noStrike" baseline="0" dirty="0">
                    <a:latin typeface="TeXGyreTermes-Regular"/>
                  </a:rPr>
                  <a:t>. We use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u="none" strike="noStrike" baseline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sz="1800" b="0" i="1" u="none" strike="noStrike" baseline="0" dirty="0">
                    <a:latin typeface="NimbusRomNo9L-ReguItal"/>
                  </a:rPr>
                  <a:t> </a:t>
                </a:r>
                <a:r>
                  <a:rPr lang="en-US" sz="1800" b="0" i="0" u="none" strike="noStrike" baseline="0" dirty="0">
                    <a:latin typeface="TeXGyreTermes-Regular"/>
                  </a:rPr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sz="1800" b="0" i="0" u="none" strike="noStrike" baseline="0" dirty="0">
                    <a:latin typeface="TeXGyreTermes-Regular"/>
                  </a:rPr>
                  <a:t>here because the</a:t>
                </a:r>
              </a:p>
              <a:p>
                <a:pPr algn="l"/>
                <a:r>
                  <a:rPr lang="en-US" sz="1800" b="0" i="0" u="none" strike="noStrike" baseline="0" dirty="0">
                    <a:latin typeface="TeXGyreTermes-Regular"/>
                  </a:rPr>
                  <a:t>point prediction ignores uncertainty.</a:t>
                </a:r>
              </a:p>
              <a:p>
                <a:pPr algn="l"/>
                <a:endParaRPr lang="en-US" sz="1800" b="0" i="0" u="none" strike="noStrike" baseline="0" dirty="0">
                  <a:latin typeface="TeXGyreTermes-Regular"/>
                </a:endParaRPr>
              </a:p>
              <a:p>
                <a:pPr algn="l"/>
                <a:r>
                  <a:rPr lang="en-US" sz="1800" b="0" i="0" u="none" strike="noStrike" baseline="0" dirty="0">
                    <a:latin typeface="TeXGyreTermes-Regular"/>
                  </a:rPr>
                  <a:t>• The </a:t>
                </a:r>
                <a:r>
                  <a:rPr lang="en-US" sz="1800" b="0" i="1" u="none" strike="noStrike" baseline="0" dirty="0">
                    <a:latin typeface="TeXGyreTermes-Italic"/>
                  </a:rPr>
                  <a:t>linear predictor with uncertainty</a:t>
                </a:r>
                <a:r>
                  <a:rPr lang="en-US" sz="1800" b="0" i="0" u="none" strike="noStrike" baseline="0" dirty="0">
                    <a:latin typeface="TeXGyreTermes-Regular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1800" b="0" i="1" u="none" strike="noStrike" baseline="0" dirty="0" err="1" smtClean="0"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1800" b="0" i="1" u="none" strike="noStrike" baseline="0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</m:oMath>
                </a14:m>
                <a:r>
                  <a:rPr lang="en-US" sz="1800" b="0" i="0" u="none" strike="noStrike" baseline="0" dirty="0">
                    <a:latin typeface="TeXGyreTermes-Regular"/>
                  </a:rPr>
                  <a:t>, propagating the inferential uncertainty in </a:t>
                </a:r>
                <a:r>
                  <a:rPr lang="en-US" sz="1800" b="0" i="0" u="none" strike="noStrike" baseline="0" dirty="0">
                    <a:latin typeface="NimbusRomNo9L-Regu"/>
                  </a:rPr>
                  <a:t>(</a:t>
                </a:r>
                <a:r>
                  <a:rPr lang="en-US" sz="1800" b="0" i="1" u="none" strike="noStrike" baseline="0" dirty="0">
                    <a:latin typeface="NimbusRomNo9L-ReguItal"/>
                  </a:rPr>
                  <a:t>a</a:t>
                </a:r>
                <a:r>
                  <a:rPr lang="en-US" sz="1800" b="0" i="0" u="none" strike="noStrike" baseline="0" dirty="0">
                    <a:latin typeface="rtxmi"/>
                  </a:rPr>
                  <a:t>, </a:t>
                </a:r>
                <a:r>
                  <a:rPr lang="en-US" sz="1800" b="0" i="1" u="none" strike="noStrike" baseline="0" dirty="0">
                    <a:latin typeface="NimbusRomNo9L-ReguItal"/>
                  </a:rPr>
                  <a:t>b</a:t>
                </a:r>
                <a:r>
                  <a:rPr lang="en-US" sz="1800" b="0" i="0" u="none" strike="noStrike" baseline="0" dirty="0">
                    <a:latin typeface="NimbusRomNo9L-Regu"/>
                  </a:rPr>
                  <a:t>)</a:t>
                </a:r>
                <a:r>
                  <a:rPr lang="en-US" sz="1800" b="0" i="0" u="none" strike="noStrike" baseline="0" dirty="0">
                    <a:latin typeface="TeXGyreTermes-Regular"/>
                  </a:rPr>
                  <a:t>:</a:t>
                </a:r>
              </a:p>
              <a:p>
                <a:pPr algn="l"/>
                <a:r>
                  <a:rPr lang="en-US" sz="1800" b="0" i="0" u="none" strike="noStrike" baseline="0" dirty="0">
                    <a:latin typeface="TeXGyreTermes-Regular"/>
                  </a:rPr>
                  <a:t>This represents the distribution of uncertainty about the expected or average value of </a:t>
                </a:r>
                <a:r>
                  <a:rPr lang="en-US" sz="1800" b="0" i="0" u="none" strike="noStrike" baseline="0" dirty="0">
                    <a:latin typeface="rtxmi"/>
                  </a:rPr>
                  <a:t>y </a:t>
                </a:r>
                <a:r>
                  <a:rPr lang="en-US" sz="1800" b="0" i="0" u="none" strike="noStrike" baseline="0" dirty="0">
                    <a:latin typeface="TeXGyreTermes-Regular"/>
                  </a:rPr>
                  <a:t>for new</a:t>
                </a:r>
              </a:p>
              <a:p>
                <a:pPr algn="l"/>
                <a:r>
                  <a:rPr lang="en-US" sz="1800" b="0" i="0" u="none" strike="noStrike" baseline="0" dirty="0">
                    <a:latin typeface="TeXGyreTermes-Regular"/>
                  </a:rPr>
                  <a:t>data points with predictors </a:t>
                </a:r>
                <a:r>
                  <a:rPr lang="en-US" sz="1800" b="0" i="1" u="none" strike="noStrike" baseline="0" dirty="0" err="1">
                    <a:latin typeface="NimbusRomNo9L-ReguItal"/>
                  </a:rPr>
                  <a:t>x</a:t>
                </a:r>
                <a:r>
                  <a:rPr lang="en-US" sz="1800" b="0" i="0" u="none" strike="noStrike" baseline="0" dirty="0" err="1">
                    <a:latin typeface="TeXGyreTermes-Regular"/>
                  </a:rPr>
                  <a:t>new</a:t>
                </a:r>
                <a:r>
                  <a:rPr lang="en-US" sz="1800" b="0" i="0" u="none" strike="noStrike" baseline="0" dirty="0">
                    <a:latin typeface="TeXGyreTermes-Regular"/>
                  </a:rPr>
                  <a:t>.</a:t>
                </a:r>
              </a:p>
              <a:p>
                <a:pPr algn="l"/>
                <a:endParaRPr lang="en-US" sz="1800" b="0" i="0" u="none" strike="noStrike" baseline="0" dirty="0">
                  <a:latin typeface="TeXGyreTermes-Regular"/>
                </a:endParaRPr>
              </a:p>
              <a:p>
                <a:pPr algn="l"/>
                <a:r>
                  <a:rPr lang="en-US" sz="1800" b="0" i="0" u="none" strike="noStrike" baseline="0" dirty="0">
                    <a:latin typeface="TeXGyreTermes-Regular"/>
                  </a:rPr>
                  <a:t>• The </a:t>
                </a:r>
                <a:r>
                  <a:rPr lang="en-US" sz="1800" b="0" i="1" u="none" strike="noStrike" baseline="0" dirty="0">
                    <a:latin typeface="TeXGyreTermes-Italic"/>
                  </a:rPr>
                  <a:t>predictive distribution for a new observation</a:t>
                </a:r>
                <a:r>
                  <a:rPr lang="en-US" sz="1800" b="0" i="0" u="none" strike="noStrike" baseline="0" dirty="0">
                    <a:latin typeface="TeXGyreTermes-Regular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1800" b="0" i="1" u="none" strike="noStrike" baseline="0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u="none" strike="noStrike" baseline="0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𝑒𝑟𝑟𝑜𝑟</m:t>
                    </m:r>
                  </m:oMath>
                </a14:m>
                <a:r>
                  <a:rPr lang="en-US" sz="1800" b="0" i="0" u="none" strike="noStrike" baseline="0" dirty="0">
                    <a:latin typeface="TeXGyreTermes-Regular"/>
                  </a:rPr>
                  <a:t>: This represents uncertainty</a:t>
                </a:r>
              </a:p>
              <a:p>
                <a:pPr algn="l"/>
                <a:r>
                  <a:rPr lang="en-US" sz="1800" b="0" i="0" u="none" strike="noStrike" baseline="0" dirty="0">
                    <a:latin typeface="TeXGyreTermes-Regular"/>
                  </a:rPr>
                  <a:t>about a new observation </a:t>
                </a:r>
                <a:r>
                  <a:rPr lang="en-US" sz="1800" b="0" i="0" u="none" strike="noStrike" baseline="0" dirty="0">
                    <a:latin typeface="rtxmi"/>
                  </a:rPr>
                  <a:t>y </a:t>
                </a:r>
                <a:r>
                  <a:rPr lang="en-US" sz="1800" b="0" i="0" u="none" strike="noStrike" baseline="0" dirty="0">
                    <a:latin typeface="TeXGyreTermes-Regular"/>
                  </a:rPr>
                  <a:t>with predictors </a:t>
                </a:r>
                <a:r>
                  <a:rPr lang="en-US" sz="1800" b="0" i="1" u="none" strike="noStrike" baseline="0" dirty="0" err="1">
                    <a:latin typeface="NimbusRomNo9L-ReguItal"/>
                  </a:rPr>
                  <a:t>x</a:t>
                </a:r>
                <a:r>
                  <a:rPr lang="en-US" sz="1800" b="0" i="0" u="none" strike="noStrike" baseline="0" dirty="0" err="1">
                    <a:latin typeface="TeXGyreTermes-Regular"/>
                  </a:rPr>
                  <a:t>new</a:t>
                </a:r>
                <a:r>
                  <a:rPr lang="en-US" sz="1800" b="0" i="0" u="none" strike="noStrike" baseline="0" dirty="0">
                    <a:latin typeface="TeXGyreTermes-Regular"/>
                  </a:rPr>
                  <a:t>.</a:t>
                </a:r>
                <a:endParaRPr lang="en-DK" dirty="0"/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724D6F07-6959-489B-BC51-8EAF0F3ABD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32" t="-148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631E129-28D8-4299-BC6B-C7627BAC0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8DED7-C3C5-41DD-8BB7-35F9994E3F5C}" type="datetime1">
              <a:rPr lang="en-GB" smtClean="0"/>
              <a:t>19/04/2022</a:t>
            </a:fld>
            <a:r>
              <a:rPr lang="en-GB"/>
              <a:t>14/04/2022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7054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20E363-2098-4ACA-A6CC-DD7F8A066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prediction</a:t>
            </a:r>
            <a:endParaRPr lang="en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484AB1D-1B19-4C70-80C7-E23913547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8133C-14BA-40BE-9C13-9E5584D19BE5}" type="datetime1">
              <a:rPr lang="en-GB" smtClean="0"/>
              <a:t>19/04/2022</a:t>
            </a:fld>
            <a:r>
              <a:rPr lang="en-GB"/>
              <a:t>14/04/2022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A493FB-EDD6-47D8-B52C-18D24913D4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612" y="1066800"/>
            <a:ext cx="5640128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felt 5">
                <a:extLst>
                  <a:ext uri="{FF2B5EF4-FFF2-40B4-BE49-F238E27FC236}">
                    <a16:creationId xmlns:a16="http://schemas.microsoft.com/office/drawing/2014/main" id="{DFA64FFA-086E-4E89-A6D5-C289ACA924F3}"/>
                  </a:ext>
                </a:extLst>
              </p:cNvPr>
              <p:cNvSpPr txBox="1"/>
              <p:nvPr/>
            </p:nvSpPr>
            <p:spPr>
              <a:xfrm>
                <a:off x="315913" y="1295400"/>
                <a:ext cx="4864099" cy="16373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dirty="0">
                    <a:latin typeface="+mn-lt"/>
                  </a:rPr>
                  <a:t>Point predictions disregard any uncertainty around our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600" dirty="0">
                    <a:latin typeface="+mn-lt"/>
                  </a:rPr>
                  <a:t> and any error. </a:t>
                </a:r>
              </a:p>
              <a:p>
                <a:pPr>
                  <a:lnSpc>
                    <a:spcPct val="95000"/>
                  </a:lnSpc>
                </a:pPr>
                <a:endParaRPr lang="en-US" sz="1600" dirty="0">
                  <a:latin typeface="+mn-lt"/>
                </a:endParaRPr>
              </a:p>
              <a:p>
                <a:pPr>
                  <a:lnSpc>
                    <a:spcPct val="95000"/>
                  </a:lnSpc>
                </a:pPr>
                <a:endParaRPr lang="en-US" sz="1600" b="1" u="sng" dirty="0">
                  <a:latin typeface="+mn-lt"/>
                </a:endParaRPr>
              </a:p>
              <a:p>
                <a:pPr>
                  <a:lnSpc>
                    <a:spcPct val="95000"/>
                  </a:lnSpc>
                </a:pPr>
                <a:r>
                  <a:rPr lang="en-US" sz="1600" b="1" u="sng" dirty="0">
                    <a:latin typeface="+mn-lt"/>
                  </a:rPr>
                  <a:t>In R:</a:t>
                </a:r>
              </a:p>
              <a:p>
                <a:pPr>
                  <a:lnSpc>
                    <a:spcPct val="95000"/>
                  </a:lnSpc>
                </a:pPr>
                <a:endParaRPr lang="en-US" sz="1600" dirty="0">
                  <a:latin typeface="+mn-lt"/>
                </a:endParaRPr>
              </a:p>
              <a:p>
                <a:pPr>
                  <a:lnSpc>
                    <a:spcPct val="95000"/>
                  </a:lnSpc>
                </a:pPr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6" name="Tekstfelt 5">
                <a:extLst>
                  <a:ext uri="{FF2B5EF4-FFF2-40B4-BE49-F238E27FC236}">
                    <a16:creationId xmlns:a16="http://schemas.microsoft.com/office/drawing/2014/main" id="{DFA64FFA-086E-4E89-A6D5-C289ACA92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13" y="1295400"/>
                <a:ext cx="4864099" cy="1637371"/>
              </a:xfrm>
              <a:prstGeom prst="rect">
                <a:avLst/>
              </a:prstGeom>
              <a:blipFill>
                <a:blip r:embed="rId3"/>
                <a:stretch>
                  <a:fillRect l="-2632" t="-4851" r="-338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Billede 7">
            <a:extLst>
              <a:ext uri="{FF2B5EF4-FFF2-40B4-BE49-F238E27FC236}">
                <a16:creationId xmlns:a16="http://schemas.microsoft.com/office/drawing/2014/main" id="{78D4D4E7-DE67-4865-ADF8-B01D8AAA3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913" y="2558395"/>
            <a:ext cx="5016499" cy="232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70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4348E7-54E1-4BD3-964F-812E321A2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prediction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03DD75D-1D06-4912-9A84-2C3D8A702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9" y="1373021"/>
            <a:ext cx="4194174" cy="452136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Linear prediction takes the uncertainty about our coefficients into account.</a:t>
            </a:r>
          </a:p>
          <a:p>
            <a:endParaRPr lang="en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8E32AB7-F2EF-44B8-9396-E6829A5F3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EA4F3-B2C5-4E31-8B31-08F4B6A0F756}" type="datetime1">
              <a:rPr lang="en-GB" smtClean="0"/>
              <a:t>19/04/2022</a:t>
            </a:fld>
            <a:r>
              <a:rPr lang="en-GB"/>
              <a:t>14/04/2022</a:t>
            </a:r>
            <a:endParaRPr lang="en-GB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68E45122-8B28-4208-AAA6-B58DF3676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326" y="2613776"/>
            <a:ext cx="5921070" cy="3646347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E639D358-11B8-4BD3-A380-44B09DB49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412" y="1600200"/>
            <a:ext cx="5921070" cy="820851"/>
          </a:xfrm>
          <a:prstGeom prst="rect">
            <a:avLst/>
          </a:prstGeom>
        </p:spPr>
      </p:pic>
      <p:pic>
        <p:nvPicPr>
          <p:cNvPr id="9" name="Pladsholder til indhold 5">
            <a:extLst>
              <a:ext uri="{FF2B5EF4-FFF2-40B4-BE49-F238E27FC236}">
                <a16:creationId xmlns:a16="http://schemas.microsoft.com/office/drawing/2014/main" id="{4BF3AEA1-614B-464E-B27B-1B96AEC7C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985839" y="2871847"/>
            <a:ext cx="3299746" cy="2613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41646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4348E7-54E1-4BD3-964F-812E321A2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prediction</a:t>
            </a:r>
            <a:endParaRPr lang="en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103DD75D-1D06-4912-9A84-2C3D8A702F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85839" y="1373021"/>
                <a:ext cx="4881500" cy="4521366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Linear prediction takes the uncertainty about our coefficients into account.</a:t>
                </a:r>
              </a:p>
              <a:p>
                <a:endParaRPr lang="en-US" dirty="0"/>
              </a:p>
              <a:p>
                <a:pPr>
                  <a:buNone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In R we calculate the linear prediction using </a:t>
                </a:r>
                <a:r>
                  <a:rPr lang="en-US" i="1" u="sng" dirty="0"/>
                  <a:t>posterior_linpred(model, newdata = newdata).</a:t>
                </a:r>
              </a:p>
              <a:p>
                <a:pPr marL="774900" lvl="1" indent="-342900"/>
                <a:r>
                  <a:rPr lang="en-US" dirty="0"/>
                  <a:t>Returns a vector/list with predicted y-values given different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774900" lvl="1" indent="-342900"/>
                <a:r>
                  <a:rPr lang="en-US" dirty="0"/>
                  <a:t>We can summaries the different y-values as a hist() or density() plot. </a:t>
                </a:r>
                <a:endParaRPr lang="en-DK" dirty="0"/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103DD75D-1D06-4912-9A84-2C3D8A702F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5839" y="1373021"/>
                <a:ext cx="4881500" cy="4521366"/>
              </a:xfrm>
              <a:blipFill>
                <a:blip r:embed="rId2"/>
                <a:stretch>
                  <a:fillRect l="-3000" t="-1752" r="-325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8E32AB7-F2EF-44B8-9396-E6829A5F3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EA4F3-B2C5-4E31-8B31-08F4B6A0F756}" type="datetime1">
              <a:rPr lang="en-GB" smtClean="0"/>
              <a:t>19/04/2022</a:t>
            </a:fld>
            <a:r>
              <a:rPr lang="en-GB"/>
              <a:t>14/04/2022</a:t>
            </a:r>
            <a:endParaRPr lang="en-GB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68E45122-8B28-4208-AAA6-B58DF3676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813" y="113209"/>
            <a:ext cx="4194174" cy="2582880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663FE1DF-664C-426E-9670-28C0803BC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076" y="2514600"/>
            <a:ext cx="5335648" cy="3558961"/>
          </a:xfrm>
          <a:prstGeom prst="rect">
            <a:avLst/>
          </a:prstGeom>
        </p:spPr>
      </p:pic>
      <p:cxnSp>
        <p:nvCxnSpPr>
          <p:cNvPr id="11" name="Lige pilforbindelse 10">
            <a:extLst>
              <a:ext uri="{FF2B5EF4-FFF2-40B4-BE49-F238E27FC236}">
                <a16:creationId xmlns:a16="http://schemas.microsoft.com/office/drawing/2014/main" id="{D27890D3-D4F6-4803-B64D-9BA7BD6AD1A8}"/>
              </a:ext>
            </a:extLst>
          </p:cNvPr>
          <p:cNvCxnSpPr/>
          <p:nvPr/>
        </p:nvCxnSpPr>
        <p:spPr bwMode="auto">
          <a:xfrm flipV="1">
            <a:off x="5769150" y="1600200"/>
            <a:ext cx="1849262" cy="2667000"/>
          </a:xfrm>
          <a:prstGeom prst="straightConnector1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Lige pilforbindelse 12">
            <a:extLst>
              <a:ext uri="{FF2B5EF4-FFF2-40B4-BE49-F238E27FC236}">
                <a16:creationId xmlns:a16="http://schemas.microsoft.com/office/drawing/2014/main" id="{6CF675AD-992F-42EC-96E8-F8DE705CFE24}"/>
              </a:ext>
            </a:extLst>
          </p:cNvPr>
          <p:cNvCxnSpPr/>
          <p:nvPr/>
        </p:nvCxnSpPr>
        <p:spPr bwMode="auto">
          <a:xfrm flipV="1">
            <a:off x="5750749" y="4343400"/>
            <a:ext cx="2020063" cy="76200"/>
          </a:xfrm>
          <a:prstGeom prst="straightConnector1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510317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7D08E0-FE5B-4C15-9466-E11612043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distribution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03967C9-6A3E-4E6D-BCF1-E66038429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However, we know that our observed data points isn’t straight on the predicted line. Our data points are scattered around the line with some error.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can quantify that error using our sigma which denoted the residual standard deviation for our residuals. </a:t>
            </a:r>
          </a:p>
          <a:p>
            <a:pPr marL="774900" lvl="1" indent="-342900"/>
            <a:r>
              <a:rPr lang="en-US" dirty="0"/>
              <a:t>High sigma = large spread around the linear prediction line. </a:t>
            </a:r>
          </a:p>
          <a:p>
            <a:pPr marL="774900" lvl="1" indent="-342900"/>
            <a:r>
              <a:rPr lang="en-US" dirty="0"/>
              <a:t>Low sigma = low spread around the linear prediction line.</a:t>
            </a:r>
          </a:p>
          <a:p>
            <a:pPr lvl="1" indent="0">
              <a:buNone/>
            </a:pPr>
            <a:endParaRPr lang="en-US" b="1" u="sng" dirty="0"/>
          </a:p>
          <a:p>
            <a:pPr>
              <a:buNone/>
            </a:pPr>
            <a:r>
              <a:rPr lang="en-US" b="1" u="sng" dirty="0"/>
              <a:t>In R:</a:t>
            </a:r>
          </a:p>
          <a:p>
            <a:pPr>
              <a:buNone/>
            </a:pPr>
            <a:endParaRPr lang="en-DK" b="1" u="sng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32F6B60-F297-4E55-929F-1CAB276DE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CFB42-0FC7-48CE-B193-705F33B8D2E2}" type="datetime1">
              <a:rPr lang="en-GB" smtClean="0"/>
              <a:t>19/04/2022</a:t>
            </a:fld>
            <a:r>
              <a:rPr lang="en-GB"/>
              <a:t>14/04/2022</a:t>
            </a:r>
            <a:endParaRPr lang="en-GB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A3DD4B8F-8054-4903-BD50-D5043EE1D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4232979"/>
            <a:ext cx="5883150" cy="160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13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dsholder til indhold 5">
            <a:extLst>
              <a:ext uri="{FF2B5EF4-FFF2-40B4-BE49-F238E27FC236}">
                <a16:creationId xmlns:a16="http://schemas.microsoft.com/office/drawing/2014/main" id="{0E55C6B8-FD3A-4563-8FCB-C79EE6508EB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tretch/>
        </p:blipFill>
        <p:spPr>
          <a:xfrm>
            <a:off x="316800" y="1358712"/>
            <a:ext cx="5644800" cy="3499776"/>
          </a:xfrm>
          <a:noFill/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944EC802-BA13-4786-B558-D91FBA4C1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600" y="1379880"/>
            <a:ext cx="5644800" cy="3457440"/>
          </a:xfrm>
          <a:prstGeom prst="rect">
            <a:avLst/>
          </a:prstGeom>
          <a:noFill/>
        </p:spPr>
      </p:pic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BCA4CFAA-1E5F-4BC4-8CF1-D4C0A7FCF7C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pPr>
              <a:spcAft>
                <a:spcPts val="600"/>
              </a:spcAft>
            </a:pPr>
            <a:fld id="{1A27C8C6-9E20-41F9-B7C9-687F9C422506}" type="datetime1">
              <a:rPr lang="en-GB" smtClean="0"/>
              <a:pPr>
                <a:spcAft>
                  <a:spcPts val="600"/>
                </a:spcAft>
              </a:pPr>
              <a:t>19/04/2022</a:t>
            </a:fld>
            <a:r>
              <a:rPr lang="en-GB"/>
              <a:t>14/04/2022</a:t>
            </a:r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E20649BB-5BF7-43E9-866C-E14921A91887}"/>
              </a:ext>
            </a:extLst>
          </p:cNvPr>
          <p:cNvSpPr txBox="1"/>
          <p:nvPr/>
        </p:nvSpPr>
        <p:spPr>
          <a:xfrm>
            <a:off x="7237412" y="457200"/>
            <a:ext cx="3886200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+mn-lt"/>
              </a:rPr>
              <a:t>LINEAR PREDICTION</a:t>
            </a:r>
            <a:endParaRPr lang="en-DK" sz="1600" dirty="0">
              <a:latin typeface="+mn-lt"/>
            </a:endParaRP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8D9ED10C-F9ED-4D70-8A06-729A7F812491}"/>
              </a:ext>
            </a:extLst>
          </p:cNvPr>
          <p:cNvSpPr txBox="1"/>
          <p:nvPr/>
        </p:nvSpPr>
        <p:spPr>
          <a:xfrm>
            <a:off x="1903412" y="533400"/>
            <a:ext cx="2971800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+mn-lt"/>
              </a:rPr>
              <a:t>Posterior </a:t>
            </a:r>
            <a:r>
              <a:rPr lang="en-US" sz="1600" dirty="0" err="1">
                <a:latin typeface="+mn-lt"/>
              </a:rPr>
              <a:t>Predicton</a:t>
            </a:r>
            <a:endParaRPr lang="en-DK" sz="1600" dirty="0">
              <a:latin typeface="+mn-lt"/>
            </a:endParaRP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B39FE768-F76F-4CF0-BC96-48708E6D7793}"/>
              </a:ext>
            </a:extLst>
          </p:cNvPr>
          <p:cNvSpPr txBox="1"/>
          <p:nvPr/>
        </p:nvSpPr>
        <p:spPr>
          <a:xfrm>
            <a:off x="5012400" y="4941314"/>
            <a:ext cx="2438400" cy="11695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+mn-lt"/>
              </a:rPr>
              <a:t>Larger spread in posterior prediction than linear prediction? </a:t>
            </a:r>
          </a:p>
          <a:p>
            <a:pPr>
              <a:lnSpc>
                <a:spcPct val="95000"/>
              </a:lnSpc>
            </a:pPr>
            <a:endParaRPr lang="en-US" sz="1600" dirty="0">
              <a:latin typeface="+mn-lt"/>
            </a:endParaRPr>
          </a:p>
          <a:p>
            <a:pPr>
              <a:lnSpc>
                <a:spcPct val="95000"/>
              </a:lnSpc>
            </a:pPr>
            <a:r>
              <a:rPr lang="en-US" sz="1600" dirty="0">
                <a:latin typeface="+mn-lt"/>
              </a:rPr>
              <a:t>Why??</a:t>
            </a:r>
            <a:endParaRPr lang="en-DK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67415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92CB4AC-E4D7-477B-533C-9DFA3807C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Sequence of values</a:t>
            </a:r>
          </a:p>
        </p:txBody>
      </p:sp>
      <p:pic>
        <p:nvPicPr>
          <p:cNvPr id="3" name="Pladsholder til indhold 2">
            <a:extLst>
              <a:ext uri="{FF2B5EF4-FFF2-40B4-BE49-F238E27FC236}">
                <a16:creationId xmlns:a16="http://schemas.microsoft.com/office/drawing/2014/main" id="{86B1EA2C-181D-4409-A5BD-E9ABD965F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48532" y="1373021"/>
            <a:ext cx="8694936" cy="4521366"/>
          </a:xfr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Classical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5838" y="1960079"/>
            <a:ext cx="5718173" cy="3937484"/>
          </a:xfrm>
        </p:spPr>
        <p:txBody>
          <a:bodyPr/>
          <a:lstStyle/>
          <a:p>
            <a:r>
              <a:rPr lang="en-GB" dirty="0">
                <a:solidFill>
                  <a:srgbClr val="000000"/>
                </a:solidFill>
              </a:rPr>
              <a:t>Classical (frequentist framework):</a:t>
            </a:r>
          </a:p>
          <a:p>
            <a:pPr lvl="1"/>
            <a:r>
              <a:rPr lang="en-GB" dirty="0">
                <a:solidFill>
                  <a:srgbClr val="000000"/>
                </a:solidFill>
              </a:rPr>
              <a:t>Hypothesis testing &amp; significance value.</a:t>
            </a:r>
          </a:p>
          <a:p>
            <a:pPr lvl="1"/>
            <a:endParaRPr lang="en-GB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  <a:effectLst/>
              </a:rPr>
              <a:t>“If H</a:t>
            </a:r>
            <a:r>
              <a:rPr lang="en-US" baseline="-25000" dirty="0">
                <a:solidFill>
                  <a:srgbClr val="000000"/>
                </a:solidFill>
                <a:effectLst/>
              </a:rPr>
              <a:t>0</a:t>
            </a:r>
            <a:r>
              <a:rPr lang="en-US" dirty="0">
                <a:solidFill>
                  <a:srgbClr val="000000"/>
                </a:solidFill>
                <a:effectLst/>
              </a:rPr>
              <a:t> is true, then we would expect to get a result as extreme as the one obtained from our sample 2.9% of the time. Since that p-value is smaller than our alpha level of 5%, we reject the null hypothesis in favor of the alternate hypothesis.”</a:t>
            </a:r>
            <a:endParaRPr lang="en-GB" dirty="0">
              <a:solidFill>
                <a:srgbClr val="000000"/>
              </a:solidFill>
            </a:endParaRPr>
          </a:p>
          <a:p>
            <a:pPr lvl="1"/>
            <a:endParaRPr lang="en-GB" dirty="0">
              <a:solidFill>
                <a:srgbClr val="000000"/>
              </a:solidFill>
            </a:endParaRPr>
          </a:p>
          <a:p>
            <a:pPr lvl="1"/>
            <a:r>
              <a:rPr lang="en-US" strike="noStrike" dirty="0">
                <a:solidFill>
                  <a:srgbClr val="000000"/>
                </a:solidFill>
                <a:effectLst/>
                <a:hlinkClick r:id="rId3" tooltip="Frequentist probabilit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frequentist</a:t>
            </a:r>
            <a:r>
              <a:rPr lang="en-US" dirty="0">
                <a:solidFill>
                  <a:srgbClr val="000000"/>
                </a:solidFill>
                <a:effectLst/>
              </a:rPr>
              <a:t> interpretation that views probability as the </a:t>
            </a:r>
            <a:r>
              <a:rPr lang="en-US" strike="noStrike" dirty="0">
                <a:solidFill>
                  <a:srgbClr val="000000"/>
                </a:solidFill>
                <a:effectLst/>
                <a:hlinkClick r:id="rId4" tooltip="Limit of a sequenc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limit</a:t>
            </a:r>
            <a:r>
              <a:rPr lang="en-US" dirty="0">
                <a:solidFill>
                  <a:srgbClr val="000000"/>
                </a:solidFill>
                <a:effectLst/>
              </a:rPr>
              <a:t> of the relative frequency of an event after many trials.</a:t>
            </a:r>
            <a:r>
              <a:rPr lang="en-GB" dirty="0">
                <a:solidFill>
                  <a:srgbClr val="000000"/>
                </a:solidFill>
              </a:rPr>
              <a:t> </a:t>
            </a:r>
          </a:p>
          <a:p>
            <a:pPr lvl="1"/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6869468E-9C53-4B35-A422-91CC7ACE52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1718" y="1296406"/>
            <a:ext cx="5347030" cy="1310754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586BD2C3-4BBB-4B28-A3A7-18447BF1BB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4011" y="2895600"/>
            <a:ext cx="5324887" cy="30684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3365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A10BC7-8BE4-4F10-A244-E97513325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Exercises: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343BC0D-3329-42D7-95DF-9120512DB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9.2 (hint: check slides)</a:t>
            </a:r>
          </a:p>
          <a:p>
            <a:r>
              <a:rPr lang="en-US" sz="3200" dirty="0"/>
              <a:t>9.3 (Hint: check 9.1 and 9.2 in the chapter)</a:t>
            </a:r>
          </a:p>
          <a:p>
            <a:r>
              <a:rPr lang="en-US" sz="3200" dirty="0"/>
              <a:t>9.8 </a:t>
            </a:r>
          </a:p>
          <a:p>
            <a:endParaRPr lang="en-US" sz="3200" dirty="0"/>
          </a:p>
          <a:p>
            <a:pPr>
              <a:buNone/>
            </a:pPr>
            <a:r>
              <a:rPr lang="en-US" sz="3200" dirty="0"/>
              <a:t>10.1</a:t>
            </a:r>
          </a:p>
          <a:p>
            <a:r>
              <a:rPr lang="en-US" sz="3200" dirty="0"/>
              <a:t>10.2</a:t>
            </a:r>
          </a:p>
          <a:p>
            <a:r>
              <a:rPr lang="en-US" sz="3200" dirty="0"/>
              <a:t>10.3 &amp; 10.4 </a:t>
            </a:r>
          </a:p>
          <a:p>
            <a:r>
              <a:rPr lang="en-US" sz="3200" b="1" u="sng" dirty="0"/>
              <a:t>EXTRA</a:t>
            </a:r>
            <a:r>
              <a:rPr lang="en-US" sz="3200" dirty="0"/>
              <a:t> Bayesian prior/posterior exercises; 9.5, 9.9 &amp; 9.10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A74E187-9D8F-4C86-9BAC-5AB4C940F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8CFE1-7674-42B0-AD67-A4AC2CF82C35}" type="datetime1">
              <a:rPr lang="en-GB" smtClean="0"/>
              <a:t>19/04/2022</a:t>
            </a:fld>
            <a:r>
              <a:rPr lang="en-GB"/>
              <a:t>14/04/2022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26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Classical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5839" y="1373021"/>
            <a:ext cx="5641974" cy="452136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Don’t just look at the p-value (*).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Our swag estimate of 3.553 has uncertainty surrounding it. (</a:t>
            </a:r>
            <a:r>
              <a:rPr lang="en-GB" b="1" u="sng" dirty="0"/>
              <a:t>Standard Error)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Looking at the distribution of our possible beta values is much more informative. </a:t>
            </a:r>
          </a:p>
          <a:p>
            <a:pPr marL="774900" lvl="1" indent="-342900"/>
            <a:r>
              <a:rPr lang="en-GB" dirty="0"/>
              <a:t>While not exclusive to Bayesian statistics this approach is more prevalent in bayes.</a:t>
            </a:r>
          </a:p>
          <a:p>
            <a:pPr marL="774900" lvl="1" indent="-342900"/>
            <a:endParaRPr lang="en-GB" dirty="0"/>
          </a:p>
          <a:p>
            <a:pPr>
              <a:buNone/>
            </a:pPr>
            <a:endParaRPr lang="en-GB" b="1" dirty="0"/>
          </a:p>
          <a:p>
            <a:pPr>
              <a:buNone/>
            </a:pPr>
            <a:r>
              <a:rPr lang="en-GB" b="1" dirty="0"/>
              <a:t>Get used to this visualization instead of tables.</a:t>
            </a:r>
            <a:endParaRPr lang="en-GB" dirty="0"/>
          </a:p>
          <a:p>
            <a:pPr lvl="1" indent="0">
              <a:buNone/>
            </a:pPr>
            <a:endParaRPr lang="en-GB" dirty="0"/>
          </a:p>
          <a:p>
            <a:pPr marL="774900" lvl="1" indent="-342900"/>
            <a:endParaRPr lang="en-GB" dirty="0"/>
          </a:p>
          <a:p>
            <a:pPr lvl="1" indent="0">
              <a:buNone/>
            </a:pPr>
            <a:r>
              <a:rPr lang="en-GB" dirty="0"/>
              <a:t>  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633A19B0-3F4E-4F32-822B-4EC24A7F6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5814" y="195542"/>
            <a:ext cx="4639086" cy="2673236"/>
          </a:xfrm>
          <a:prstGeom prst="rect">
            <a:avLst/>
          </a:prstGeom>
        </p:spPr>
      </p:pic>
      <p:pic>
        <p:nvPicPr>
          <p:cNvPr id="3" name="Billede 2">
            <a:extLst>
              <a:ext uri="{FF2B5EF4-FFF2-40B4-BE49-F238E27FC236}">
                <a16:creationId xmlns:a16="http://schemas.microsoft.com/office/drawing/2014/main" id="{F07A23FB-BE11-43CA-AEE8-79540B2A4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4011" y="2858714"/>
            <a:ext cx="5322693" cy="3280621"/>
          </a:xfrm>
          <a:prstGeom prst="rect">
            <a:avLst/>
          </a:prstGeom>
        </p:spPr>
      </p:pic>
      <p:cxnSp>
        <p:nvCxnSpPr>
          <p:cNvPr id="8" name="Lige pilforbindelse 7">
            <a:extLst>
              <a:ext uri="{FF2B5EF4-FFF2-40B4-BE49-F238E27FC236}">
                <a16:creationId xmlns:a16="http://schemas.microsoft.com/office/drawing/2014/main" id="{A50F9208-4A34-4BDA-8A44-B03AB402908E}"/>
              </a:ext>
            </a:extLst>
          </p:cNvPr>
          <p:cNvCxnSpPr/>
          <p:nvPr/>
        </p:nvCxnSpPr>
        <p:spPr bwMode="auto">
          <a:xfrm flipV="1">
            <a:off x="6323012" y="4648200"/>
            <a:ext cx="1600200" cy="381000"/>
          </a:xfrm>
          <a:prstGeom prst="straightConnector1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3535925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6BFE22-6BC1-4035-B051-B9826FF2A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Probabilities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B911803-F03C-44F5-9B5E-9AFA21962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Bayesian statistics deals a lot with probabilities.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 won’t got deep into it but appreciate this for a minute.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u="sng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paradox of the shark bite.</a:t>
            </a:r>
          </a:p>
          <a:p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P(</a:t>
            </a:r>
            <a:r>
              <a:rPr lang="en-DK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‘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dying within two years</a:t>
            </a:r>
            <a:r>
              <a:rPr lang="en-DK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|</a:t>
            </a:r>
            <a:r>
              <a:rPr lang="en-DK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head bitten off by shark</a:t>
            </a:r>
            <a:r>
              <a:rPr lang="en-DK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 = 1</a:t>
            </a:r>
          </a:p>
          <a:p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P(</a:t>
            </a:r>
            <a:r>
              <a:rPr lang="en-DK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head bitten off by shark</a:t>
            </a:r>
            <a:r>
              <a:rPr lang="en-DK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|</a:t>
            </a:r>
            <a:r>
              <a:rPr lang="en-DK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‘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dying within two years</a:t>
            </a:r>
            <a:r>
              <a:rPr lang="en-DK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 = .0001</a:t>
            </a:r>
          </a:p>
          <a:p>
            <a:pPr marL="774900" lvl="1" indent="-342900"/>
            <a:r>
              <a:rPr lang="en-US" dirty="0"/>
              <a:t>Inverting conditional probabilities makes a huge difference. 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u="sng" dirty="0"/>
              <a:t>Classical Framework :</a:t>
            </a:r>
          </a:p>
          <a:p>
            <a:pPr>
              <a:buNone/>
            </a:pPr>
            <a:r>
              <a:rPr lang="en-US" dirty="0"/>
              <a:t> P(“How many died from shark bites </a:t>
            </a:r>
            <a:r>
              <a:rPr lang="en-US" b="1" u="sng" dirty="0"/>
              <a:t>(D)</a:t>
            </a:r>
            <a:r>
              <a:rPr lang="en-US" dirty="0"/>
              <a:t>”| “ People die from shark bites </a:t>
            </a:r>
            <a:r>
              <a:rPr lang="en-US" b="1" u="sng" dirty="0"/>
              <a:t>(H)</a:t>
            </a:r>
            <a:r>
              <a:rPr lang="en-US" dirty="0"/>
              <a:t>”) </a:t>
            </a:r>
          </a:p>
          <a:p>
            <a:pPr>
              <a:buNone/>
            </a:pPr>
            <a:r>
              <a:rPr lang="en-US" dirty="0"/>
              <a:t>we can’t say anything directly about the hypothesis but how well the data conform to the hypothesis. 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58587E5-851E-43BF-B748-5AACD4D97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607DE-7564-488E-B0B5-E47A2D896DF1}" type="datetime1">
              <a:rPr lang="en-GB" smtClean="0"/>
              <a:t>19/04/2022</a:t>
            </a:fld>
            <a:r>
              <a:rPr lang="en-GB"/>
              <a:t>14/04/2022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5475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6BFE22-6BC1-4035-B051-B9826FF2A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Probabilities Dice</a:t>
            </a:r>
            <a:endParaRPr lang="en-DK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DB911803-F03C-44F5-9B5E-9AFA21962C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5612" y="914400"/>
                <a:ext cx="10750551" cy="4521366"/>
              </a:xfrm>
            </p:spPr>
            <p:txBody>
              <a:bodyPr/>
              <a:lstStyle/>
              <a:p>
                <a:pPr algn="ctr">
                  <a:buNone/>
                </a:pPr>
                <a:r>
                  <a:rPr lang="en-US" dirty="0"/>
                  <a:t>Hypothesis: I have a fair die</a:t>
                </a:r>
              </a:p>
              <a:p>
                <a:pPr>
                  <a:buNone/>
                </a:pPr>
                <a:endParaRPr lang="en-US" b="1" u="sng" dirty="0"/>
              </a:p>
              <a:p>
                <a:pPr>
                  <a:buNone/>
                </a:pPr>
                <a:r>
                  <a:rPr lang="en-US" b="1" u="sng" dirty="0"/>
                  <a:t>Classical Framework :</a:t>
                </a:r>
              </a:p>
              <a:p>
                <a:pPr>
                  <a:buNone/>
                </a:pPr>
                <a:r>
                  <a:rPr lang="en-US" sz="1800" dirty="0">
                    <a:effectLst/>
                    <a:latin typeface="Calibri" panose="020F0502020204030204" pitchFamily="34" charset="0"/>
                  </a:rPr>
                  <a:t>Let us symbolize some data by D and a hypothesis by H. We can talk about P(D|H), the probability of obtaining some data given a hypothesis; for example, P(</a:t>
                </a:r>
                <a:r>
                  <a:rPr lang="en-DK" sz="1800" dirty="0">
                    <a:effectLst/>
                    <a:latin typeface="Calibri" panose="020F0502020204030204" pitchFamily="34" charset="0"/>
                  </a:rPr>
                  <a:t>‘</a:t>
                </a:r>
                <a:r>
                  <a:rPr lang="en-US" sz="1800" dirty="0">
                    <a:effectLst/>
                    <a:latin typeface="Calibri" panose="020F0502020204030204" pitchFamily="34" charset="0"/>
                  </a:rPr>
                  <a:t>getting 5 threes in 25 rolls of a die</a:t>
                </a:r>
                <a:r>
                  <a:rPr lang="en-DK" sz="1800" dirty="0">
                    <a:effectLst/>
                    <a:latin typeface="Calibri" panose="020F0502020204030204" pitchFamily="34" charset="0"/>
                  </a:rPr>
                  <a:t>’</a:t>
                </a:r>
                <a:r>
                  <a:rPr lang="en-US" sz="1800" dirty="0">
                    <a:effectLst/>
                    <a:latin typeface="Calibri" panose="020F0502020204030204" pitchFamily="34" charset="0"/>
                  </a:rPr>
                  <a:t>|</a:t>
                </a:r>
                <a:r>
                  <a:rPr lang="en-DK" sz="1800" dirty="0">
                    <a:effectLst/>
                    <a:latin typeface="Calibri" panose="020F0502020204030204" pitchFamily="34" charset="0"/>
                  </a:rPr>
                  <a:t>‘</a:t>
                </a:r>
                <a:r>
                  <a:rPr lang="en-US" sz="1800" dirty="0">
                    <a:effectLst/>
                    <a:latin typeface="Calibri" panose="020F0502020204030204" pitchFamily="34" charset="0"/>
                  </a:rPr>
                  <a:t>I have a fair die</a:t>
                </a:r>
                <a:r>
                  <a:rPr lang="en-DK" sz="1800" dirty="0">
                    <a:effectLst/>
                    <a:latin typeface="Calibri" panose="020F0502020204030204" pitchFamily="34" charset="0"/>
                  </a:rPr>
                  <a:t>’</a:t>
                </a:r>
                <a:r>
                  <a:rPr lang="en-US" sz="1800" dirty="0">
                    <a:effectLst/>
                    <a:latin typeface="Calibri" panose="020F0502020204030204" pitchFamily="34" charset="0"/>
                  </a:rPr>
                  <a:t>)</a:t>
                </a:r>
                <a:endParaRPr lang="en-US" sz="1800" b="1" u="sng" dirty="0"/>
              </a:p>
              <a:p>
                <a:pPr>
                  <a:buNone/>
                </a:pPr>
                <a:r>
                  <a:rPr lang="en-US" sz="1800" dirty="0"/>
                  <a:t>how well the data conform to the hypothesis. </a:t>
                </a:r>
              </a:p>
              <a:p>
                <a:pPr>
                  <a:buNone/>
                </a:pPr>
                <a:endParaRPr lang="en-US" b="1" u="sng" dirty="0"/>
              </a:p>
              <a:p>
                <a:pPr>
                  <a:buNone/>
                </a:pPr>
                <a:r>
                  <a:rPr lang="en-US" b="1" u="sng" dirty="0"/>
                  <a:t>Bayesian Framework: </a:t>
                </a:r>
              </a:p>
              <a:p>
                <a:pPr>
                  <a:buNone/>
                </a:pPr>
                <a:r>
                  <a:rPr lang="en-US" sz="1800" dirty="0">
                    <a:effectLst/>
                    <a:latin typeface="Calibri" panose="020F0502020204030204" pitchFamily="34" charset="0"/>
                  </a:rPr>
                  <a:t>P(</a:t>
                </a:r>
                <a:r>
                  <a:rPr lang="en-DK" sz="1800" dirty="0">
                    <a:effectLst/>
                    <a:latin typeface="Calibri" panose="020F0502020204030204" pitchFamily="34" charset="0"/>
                  </a:rPr>
                  <a:t>‘</a:t>
                </a:r>
                <a:r>
                  <a:rPr lang="en-US" sz="1800" dirty="0">
                    <a:effectLst/>
                    <a:latin typeface="Calibri" panose="020F0502020204030204" pitchFamily="34" charset="0"/>
                  </a:rPr>
                  <a:t>I have a fair die</a:t>
                </a:r>
                <a:r>
                  <a:rPr lang="en-DK" sz="1800" dirty="0">
                    <a:effectLst/>
                    <a:latin typeface="Calibri" panose="020F0502020204030204" pitchFamily="34" charset="0"/>
                  </a:rPr>
                  <a:t>’</a:t>
                </a:r>
                <a:r>
                  <a:rPr lang="en-US" sz="1800" dirty="0">
                    <a:effectLst/>
                    <a:latin typeface="Calibri" panose="020F0502020204030204" pitchFamily="34" charset="0"/>
                  </a:rPr>
                  <a:t>|</a:t>
                </a:r>
                <a:r>
                  <a:rPr lang="en-DK" sz="1800" dirty="0">
                    <a:effectLst/>
                    <a:latin typeface="Calibri" panose="020F0502020204030204" pitchFamily="34" charset="0"/>
                  </a:rPr>
                  <a:t>‘</a:t>
                </a:r>
                <a:r>
                  <a:rPr lang="en-US" sz="1800" dirty="0">
                    <a:effectLst/>
                    <a:latin typeface="Calibri" panose="020F0502020204030204" pitchFamily="34" charset="0"/>
                  </a:rPr>
                  <a:t>I obtained 5 threes in 25 rolls</a:t>
                </a:r>
                <a:r>
                  <a:rPr lang="en-DK" sz="1800" dirty="0">
                    <a:effectLst/>
                    <a:latin typeface="Calibri" panose="020F0502020204030204" pitchFamily="34" charset="0"/>
                  </a:rPr>
                  <a:t>’</a:t>
                </a:r>
                <a:r>
                  <a:rPr lang="en-US" sz="1800" dirty="0">
                    <a:effectLst/>
                    <a:latin typeface="Calibri" panose="020F0502020204030204" pitchFamily="34" charset="0"/>
                  </a:rPr>
                  <a:t>).  Not allowed in classical framework for several reasons. </a:t>
                </a:r>
              </a:p>
              <a:p>
                <a:pPr>
                  <a:buNone/>
                </a:pPr>
                <a:endParaRPr lang="en-US" sz="1600" dirty="0">
                  <a:latin typeface="Calibri" panose="020F0502020204030204" pitchFamily="34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dirty="0">
                          <a:latin typeface="Calibri" panose="020F0502020204030204" pitchFamily="34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en-US" sz="1600" dirty="0">
                          <a:latin typeface="Calibri" panose="020F0502020204030204" pitchFamily="34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DK" sz="1600" dirty="0">
                          <a:latin typeface="Calibri" panose="020F0502020204030204" pitchFamily="34" charset="0"/>
                        </a:rPr>
                        <m:t>‘</m:t>
                      </m:r>
                      <m:r>
                        <m:rPr>
                          <m:nor/>
                        </m:rPr>
                        <a:rPr lang="en-US" sz="1600" dirty="0">
                          <a:latin typeface="Calibri" panose="020F0502020204030204" pitchFamily="34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sz="1600" dirty="0">
                          <a:latin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 dirty="0">
                          <a:latin typeface="Calibri" panose="020F0502020204030204" pitchFamily="34" charset="0"/>
                        </a:rPr>
                        <m:t>have</m:t>
                      </m:r>
                      <m:r>
                        <m:rPr>
                          <m:nor/>
                        </m:rPr>
                        <a:rPr lang="en-US" sz="1600" dirty="0">
                          <a:latin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 dirty="0">
                          <a:latin typeface="Calibri" panose="020F0502020204030204" pitchFamily="34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sz="1600" dirty="0">
                          <a:latin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 dirty="0">
                          <a:latin typeface="Calibri" panose="020F0502020204030204" pitchFamily="34" charset="0"/>
                        </a:rPr>
                        <m:t>fair</m:t>
                      </m:r>
                      <m:r>
                        <m:rPr>
                          <m:nor/>
                        </m:rPr>
                        <a:rPr lang="en-US" sz="1600" dirty="0">
                          <a:latin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 dirty="0">
                          <a:latin typeface="Calibri" panose="020F0502020204030204" pitchFamily="34" charset="0"/>
                        </a:rPr>
                        <m:t>die</m:t>
                      </m:r>
                      <m:r>
                        <m:rPr>
                          <m:nor/>
                        </m:rPr>
                        <a:rPr lang="en-DK" sz="1600" dirty="0">
                          <a:latin typeface="Calibri" panose="020F0502020204030204" pitchFamily="34" charset="0"/>
                        </a:rPr>
                        <m:t>’</m:t>
                      </m:r>
                      <m:r>
                        <m:rPr>
                          <m:nor/>
                        </m:rPr>
                        <a:rPr lang="en-US" sz="1600" dirty="0">
                          <a:latin typeface="Calibri" panose="020F0502020204030204" pitchFamily="34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DK" sz="1600" dirty="0">
                          <a:latin typeface="Calibri" panose="020F0502020204030204" pitchFamily="34" charset="0"/>
                        </a:rPr>
                        <m:t>‘</m:t>
                      </m:r>
                      <m:r>
                        <m:rPr>
                          <m:nor/>
                        </m:rPr>
                        <a:rPr lang="en-US" sz="1600" dirty="0">
                          <a:latin typeface="Calibri" panose="020F0502020204030204" pitchFamily="34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sz="1600" dirty="0">
                          <a:latin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 dirty="0">
                          <a:latin typeface="Calibri" panose="020F0502020204030204" pitchFamily="34" charset="0"/>
                        </a:rPr>
                        <m:t>obtained</m:t>
                      </m:r>
                      <m:r>
                        <m:rPr>
                          <m:nor/>
                        </m:rPr>
                        <a:rPr lang="en-US" sz="1600" dirty="0">
                          <a:latin typeface="Calibri" panose="020F0502020204030204" pitchFamily="34" charset="0"/>
                        </a:rPr>
                        <m:t> 5 </m:t>
                      </m:r>
                      <m:r>
                        <m:rPr>
                          <m:nor/>
                        </m:rPr>
                        <a:rPr lang="en-US" sz="1600" dirty="0">
                          <a:latin typeface="Calibri" panose="020F0502020204030204" pitchFamily="34" charset="0"/>
                        </a:rPr>
                        <m:t>threes</m:t>
                      </m:r>
                      <m:r>
                        <m:rPr>
                          <m:nor/>
                        </m:rPr>
                        <a:rPr lang="en-US" sz="1600" dirty="0">
                          <a:latin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 dirty="0">
                          <a:latin typeface="Calibri" panose="020F0502020204030204" pitchFamily="34" charset="0"/>
                        </a:rPr>
                        <m:t>in</m:t>
                      </m:r>
                      <m:r>
                        <m:rPr>
                          <m:nor/>
                        </m:rPr>
                        <a:rPr lang="en-US" sz="1600" dirty="0">
                          <a:latin typeface="Calibri" panose="020F0502020204030204" pitchFamily="34" charset="0"/>
                        </a:rPr>
                        <m:t> 25 </m:t>
                      </m:r>
                      <m:r>
                        <m:rPr>
                          <m:nor/>
                        </m:rPr>
                        <a:rPr lang="en-US" sz="1600" dirty="0">
                          <a:latin typeface="Calibri" panose="020F0502020204030204" pitchFamily="34" charset="0"/>
                        </a:rPr>
                        <m:t>rolls</m:t>
                      </m:r>
                      <m:r>
                        <m:rPr>
                          <m:nor/>
                        </m:rPr>
                        <a:rPr lang="en-DK" sz="1600" dirty="0">
                          <a:latin typeface="Calibri" panose="020F0502020204030204" pitchFamily="34" charset="0"/>
                        </a:rPr>
                        <m:t>’</m:t>
                      </m:r>
                      <m:r>
                        <m:rPr>
                          <m:nor/>
                        </m:rPr>
                        <a:rPr lang="en-US" sz="1600" dirty="0">
                          <a:latin typeface="Calibri" panose="020F0502020204030204" pitchFamily="34" charset="0"/>
                        </a:rPr>
                        <m:t>).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DK" sz="1600" dirty="0">
                              <a:latin typeface="Calibri" panose="020F0502020204030204" pitchFamily="34" charset="0"/>
                            </a:rPr>
                            <m:t>‘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latin typeface="Calibri" panose="020F0502020204030204" pitchFamily="34" charset="0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latin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latin typeface="Calibri" panose="020F0502020204030204" pitchFamily="34" charset="0"/>
                            </a:rPr>
                            <m:t>obtained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latin typeface="Calibri" panose="020F0502020204030204" pitchFamily="34" charset="0"/>
                            </a:rPr>
                            <m:t> 5 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latin typeface="Calibri" panose="020F0502020204030204" pitchFamily="34" charset="0"/>
                            </a:rPr>
                            <m:t>threes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latin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latin typeface="Calibri" panose="020F0502020204030204" pitchFamily="34" charset="0"/>
                            </a:rPr>
                            <m:t>in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latin typeface="Calibri" panose="020F0502020204030204" pitchFamily="34" charset="0"/>
                            </a:rPr>
                            <m:t> 25 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latin typeface="Calibri" panose="020F0502020204030204" pitchFamily="34" charset="0"/>
                            </a:rPr>
                            <m:t>rolls</m:t>
                          </m:r>
                          <m:r>
                            <m:rPr>
                              <m:nor/>
                            </m:rPr>
                            <a:rPr lang="en-DK" sz="1600" dirty="0">
                              <a:latin typeface="Calibri" panose="020F0502020204030204" pitchFamily="34" charset="0"/>
                            </a:rPr>
                            <m:t>’</m:t>
                          </m:r>
                          <m:r>
                            <m:rPr>
                              <m:nor/>
                            </m:rPr>
                            <a:rPr lang="en-US" sz="1600" b="0" i="0" dirty="0" smtClean="0">
                              <a:latin typeface="Calibri" panose="020F0502020204030204" pitchFamily="34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DK" sz="1600" dirty="0">
                              <a:latin typeface="Calibri" panose="020F0502020204030204" pitchFamily="34" charset="0"/>
                            </a:rPr>
                            <m:t>‘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latin typeface="Calibri" panose="020F0502020204030204" pitchFamily="34" charset="0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en-US" sz="1600" b="0" i="0" dirty="0" smtClean="0">
                              <a:latin typeface="Calibri" panose="020F0502020204030204" pitchFamily="34" charset="0"/>
                            </a:rPr>
                            <m:t>′</m:t>
                          </m:r>
                          <m:r>
                            <m:rPr>
                              <m:nor/>
                            </m:rPr>
                            <a:rPr lang="en-US" sz="1600" b="0" i="0" dirty="0" smtClean="0">
                              <a:latin typeface="Calibri" panose="020F0502020204030204" pitchFamily="34" charset="0"/>
                            </a:rPr>
                            <m:t>ve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latin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latin typeface="Calibri" panose="020F0502020204030204" pitchFamily="34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latin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latin typeface="Calibri" panose="020F0502020204030204" pitchFamily="34" charset="0"/>
                            </a:rPr>
                            <m:t>fair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latin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latin typeface="Calibri" panose="020F0502020204030204" pitchFamily="34" charset="0"/>
                            </a:rPr>
                            <m:t>die</m:t>
                          </m:r>
                          <m:r>
                            <m:rPr>
                              <m:nor/>
                            </m:rPr>
                            <a:rPr lang="en-DK" sz="1600" dirty="0">
                              <a:latin typeface="Calibri" panose="020F0502020204030204" pitchFamily="34" charset="0"/>
                            </a:rPr>
                            <m:t>’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latin typeface="Calibri" panose="020F0502020204030204" pitchFamily="34" charset="0"/>
                            </a:rPr>
                            <m:t>)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(′</m:t>
                          </m:r>
                          <m:sSup>
                            <m:sSup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𝑣𝑒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𝑓𝑎𝑖𝑟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𝑑𝑖𝑒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(′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latin typeface="Calibri" panose="020F0502020204030204" pitchFamily="34" charset="0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latin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latin typeface="Calibri" panose="020F0502020204030204" pitchFamily="34" charset="0"/>
                            </a:rPr>
                            <m:t>obtained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latin typeface="Calibri" panose="020F0502020204030204" pitchFamily="34" charset="0"/>
                            </a:rPr>
                            <m:t> 5 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latin typeface="Calibri" panose="020F0502020204030204" pitchFamily="34" charset="0"/>
                            </a:rPr>
                            <m:t>threes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latin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latin typeface="Calibri" panose="020F0502020204030204" pitchFamily="34" charset="0"/>
                            </a:rPr>
                            <m:t>in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latin typeface="Calibri" panose="020F0502020204030204" pitchFamily="34" charset="0"/>
                            </a:rPr>
                            <m:t> 25 </m:t>
                          </m:r>
                          <m:sSup>
                            <m:sSup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1600" dirty="0">
                                  <a:latin typeface="Calibri" panose="020F0502020204030204" pitchFamily="34" charset="0"/>
                                </a:rPr>
                                <m:t>rolls</m:t>
                              </m:r>
                            </m:e>
                            <m:sup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600" dirty="0">
                  <a:latin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DB911803-F03C-44F5-9B5E-9AFA21962C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5612" y="914400"/>
                <a:ext cx="10750551" cy="4521366"/>
              </a:xfrm>
              <a:blipFill>
                <a:blip r:embed="rId2"/>
                <a:stretch>
                  <a:fillRect l="-1475" t="-175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58587E5-851E-43BF-B748-5AACD4D97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607DE-7564-488E-B0B5-E47A2D896DF1}" type="datetime1">
              <a:rPr lang="en-GB" smtClean="0"/>
              <a:t>19/04/2022</a:t>
            </a:fld>
            <a:r>
              <a:rPr lang="en-GB"/>
              <a:t>14/04/2022</a:t>
            </a:r>
            <a:endParaRPr lang="en-GB" dirty="0"/>
          </a:p>
        </p:txBody>
      </p:sp>
      <p:pic>
        <p:nvPicPr>
          <p:cNvPr id="1026" name="Picture 2" descr="Bayes' theorem - GaussianWaves">
            <a:extLst>
              <a:ext uri="{FF2B5EF4-FFF2-40B4-BE49-F238E27FC236}">
                <a16:creationId xmlns:a16="http://schemas.microsoft.com/office/drawing/2014/main" id="{0A05F8C6-2228-46AF-AC38-D71F6AB15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2" y="5145112"/>
            <a:ext cx="5179937" cy="159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867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0B8F38-D0A6-4E0A-9079-8F4159A35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prior and posterior: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B424BF6-3A05-45C1-9FD2-DE9248381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2771" y="1373021"/>
            <a:ext cx="5833642" cy="4521366"/>
          </a:xfrm>
        </p:spPr>
        <p:txBody>
          <a:bodyPr/>
          <a:lstStyle/>
          <a:p>
            <a:r>
              <a:rPr lang="en-US" sz="1800" b="1" i="0" u="sng" strike="noStrike" baseline="0" dirty="0">
                <a:latin typeface="TeXGyreTermes-Regular"/>
              </a:rPr>
              <a:t>Bayesian inference involves three steps that go beyond classical estimation.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TeXGyreTermes-Regular"/>
              </a:rPr>
              <a:t>we can include additional information into the model using a </a:t>
            </a:r>
            <a:r>
              <a:rPr lang="en-US" sz="1800" b="0" i="1" u="none" strike="noStrike" baseline="0" dirty="0">
                <a:latin typeface="TeXGyreTermes-Italic"/>
              </a:rPr>
              <a:t>prior distribution. </a:t>
            </a:r>
            <a:endParaRPr lang="en-US" sz="1800" i="1" dirty="0">
              <a:latin typeface="TeXGyreTermes-Italic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>
                <a:latin typeface="TeXGyreTermes-Regular"/>
              </a:rPr>
              <a:t>T</a:t>
            </a:r>
            <a:r>
              <a:rPr lang="en-US" sz="1800" b="0" i="0" u="none" strike="noStrike" baseline="0" dirty="0">
                <a:latin typeface="TeXGyreTermes-Regular"/>
              </a:rPr>
              <a:t>he data and model are combined to form a </a:t>
            </a:r>
            <a:r>
              <a:rPr lang="en-US" sz="1800" b="0" i="1" u="none" strike="noStrike" baseline="0" dirty="0">
                <a:latin typeface="TeXGyreTermes-Italic"/>
              </a:rPr>
              <a:t>posterior distribution. (Combining our data and prior)</a:t>
            </a:r>
          </a:p>
          <a:p>
            <a:pPr marL="342900" indent="-342900" algn="l">
              <a:buFont typeface="+mj-lt"/>
              <a:buAutoNum type="arabicPeriod"/>
            </a:pPr>
            <a:endParaRPr lang="en-US" sz="1800" i="1" dirty="0">
              <a:latin typeface="TeXGyreTermes-Italic"/>
            </a:endParaRPr>
          </a:p>
          <a:p>
            <a:pPr algn="l"/>
            <a:endParaRPr lang="en-US" sz="1800" b="1" u="sng" dirty="0">
              <a:latin typeface="TeXGyreTermes-Regular"/>
            </a:endParaRPr>
          </a:p>
          <a:p>
            <a:pPr algn="l"/>
            <a:endParaRPr lang="en-DK" b="1" u="sng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B8A41060-B289-485B-9006-F891AB253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7AA51-AA4C-407F-8A55-2B064A805490}" type="datetime1">
              <a:rPr lang="en-GB" smtClean="0"/>
              <a:t>19/04/2022</a:t>
            </a:fld>
            <a:r>
              <a:rPr lang="en-GB"/>
              <a:t>14/04/2022</a:t>
            </a:r>
            <a:endParaRPr lang="en-GB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ADB9B56C-2066-4954-A387-98710A7FB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7727" y="3068236"/>
            <a:ext cx="4572001" cy="2817935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8394CD25-8676-45D1-8F86-0557C4B3D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3200400"/>
            <a:ext cx="4572000" cy="282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04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0B8F38-D0A6-4E0A-9079-8F4159A35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Bayesian: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B424BF6-3A05-45C1-9FD2-DE9248381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2770" y="1373021"/>
            <a:ext cx="10220325" cy="4521366"/>
          </a:xfrm>
        </p:spPr>
        <p:txBody>
          <a:bodyPr/>
          <a:lstStyle/>
          <a:p>
            <a:r>
              <a:rPr lang="en-US" sz="1800" b="1" i="0" u="sng" strike="noStrike" baseline="0" dirty="0">
                <a:latin typeface="TeXGyreTermes-Regular"/>
              </a:rPr>
              <a:t>Bayesian inference involves three steps that go beyond classical estimation.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TeXGyreTermes-Regular"/>
              </a:rPr>
              <a:t>we can include additional information into the model using a </a:t>
            </a:r>
            <a:r>
              <a:rPr lang="en-US" sz="1800" b="0" i="1" u="none" strike="noStrike" baseline="0" dirty="0">
                <a:latin typeface="TeXGyreTermes-Italic"/>
              </a:rPr>
              <a:t>prior distribution. </a:t>
            </a:r>
          </a:p>
          <a:p>
            <a:pPr marL="342900" indent="-342900" algn="l">
              <a:buFont typeface="+mj-lt"/>
              <a:buAutoNum type="arabicPeriod"/>
            </a:pPr>
            <a:endParaRPr lang="en-US" sz="1800" i="1" dirty="0">
              <a:latin typeface="TeXGyreTermes-Italic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>
                <a:latin typeface="TeXGyreTermes-Regular"/>
              </a:rPr>
              <a:t>T</a:t>
            </a:r>
            <a:r>
              <a:rPr lang="en-US" sz="1800" b="0" i="0" u="none" strike="noStrike" baseline="0" dirty="0">
                <a:latin typeface="TeXGyreTermes-Regular"/>
              </a:rPr>
              <a:t>he data and model are combined to form a </a:t>
            </a:r>
            <a:r>
              <a:rPr lang="en-US" sz="1800" b="0" i="1" u="none" strike="noStrike" baseline="0" dirty="0">
                <a:latin typeface="TeXGyreTermes-Italic"/>
              </a:rPr>
              <a:t>posterior distribution.</a:t>
            </a:r>
          </a:p>
          <a:p>
            <a:pPr marL="342900" indent="-342900" algn="l">
              <a:buFont typeface="+mj-lt"/>
              <a:buAutoNum type="arabicPeriod"/>
            </a:pPr>
            <a:endParaRPr lang="en-US" sz="1800" i="1" dirty="0">
              <a:latin typeface="TeXGyreTermes-Italic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800" b="1" i="0" u="sng" strike="noStrike" baseline="0" dirty="0">
                <a:latin typeface="TeXGyreTermes-Regular"/>
              </a:rPr>
              <a:t>we can propagate uncertainty in this distribution—that is, we can get simulation-based </a:t>
            </a:r>
            <a:r>
              <a:rPr lang="en-US" sz="1800" b="1" i="1" u="sng" strike="noStrike" baseline="0" dirty="0">
                <a:latin typeface="TeXGyreTermes-Italic"/>
              </a:rPr>
              <a:t>predictions </a:t>
            </a:r>
            <a:r>
              <a:rPr lang="en-US" sz="1800" b="1" i="0" u="sng" strike="noStrike" baseline="0" dirty="0">
                <a:latin typeface="TeXGyreTermes-Regular"/>
              </a:rPr>
              <a:t>for unobserved or future outcomes that accounts for uncertainty in the model parameters.</a:t>
            </a:r>
          </a:p>
          <a:p>
            <a:pPr marL="774900" lvl="1" indent="-342900"/>
            <a:r>
              <a:rPr lang="en-US" sz="1800" dirty="0">
                <a:latin typeface="TeXGyreTermes-Regular"/>
              </a:rPr>
              <a:t>What we will focus on today!</a:t>
            </a:r>
          </a:p>
          <a:p>
            <a:pPr algn="l"/>
            <a:endParaRPr lang="en-US" sz="1800" b="1" u="sng" dirty="0">
              <a:latin typeface="TeXGyreTermes-Regular"/>
            </a:endParaRPr>
          </a:p>
          <a:p>
            <a:pPr algn="l"/>
            <a:endParaRPr lang="en-DK" b="1" u="sng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B8A41060-B289-485B-9006-F891AB253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7AA51-AA4C-407F-8A55-2B064A805490}" type="datetime1">
              <a:rPr lang="en-GB" smtClean="0"/>
              <a:t>19/04/2022</a:t>
            </a:fld>
            <a:r>
              <a:rPr lang="en-GB"/>
              <a:t>14/04/2022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0499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91EC1B-4302-455E-9809-CA962F616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Stan_glm</a:t>
            </a:r>
            <a:r>
              <a:rPr lang="en-US" dirty="0"/>
              <a:t>()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44F5064-F3BF-43B6-BB4B-7619067CB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function for Bayesian: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Output:   </a:t>
            </a:r>
            <a:endParaRPr lang="en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2AC1E03-9EA9-4BA6-B4C3-D549B4B0E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1A4D8-7E1B-4FEF-B53C-2850EC26FD98}" type="datetime1">
              <a:rPr lang="en-GB" smtClean="0"/>
              <a:t>19/04/2022</a:t>
            </a:fld>
            <a:r>
              <a:rPr lang="en-GB"/>
              <a:t>14/04/2022</a:t>
            </a:r>
            <a:endParaRPr lang="en-GB" dirty="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BE24FD5A-ADD1-4DA6-9F69-13ADC28FC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211" y="1373021"/>
            <a:ext cx="4992753" cy="303379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92552038-8C8F-4664-AFC8-CBB2329C2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737" y="2487616"/>
            <a:ext cx="4130398" cy="2987299"/>
          </a:xfrm>
          <a:prstGeom prst="rect">
            <a:avLst/>
          </a:prstGeom>
        </p:spPr>
      </p:pic>
      <p:cxnSp>
        <p:nvCxnSpPr>
          <p:cNvPr id="12" name="Lige pilforbindelse 11">
            <a:extLst>
              <a:ext uri="{FF2B5EF4-FFF2-40B4-BE49-F238E27FC236}">
                <a16:creationId xmlns:a16="http://schemas.microsoft.com/office/drawing/2014/main" id="{8795A245-AEC1-49F0-89AF-4755D4644328}"/>
              </a:ext>
            </a:extLst>
          </p:cNvPr>
          <p:cNvCxnSpPr/>
          <p:nvPr/>
        </p:nvCxnSpPr>
        <p:spPr bwMode="auto">
          <a:xfrm flipH="1">
            <a:off x="6018212" y="5257800"/>
            <a:ext cx="1066800" cy="0"/>
          </a:xfrm>
          <a:prstGeom prst="straightConnector1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Lige pilforbindelse 13">
            <a:extLst>
              <a:ext uri="{FF2B5EF4-FFF2-40B4-BE49-F238E27FC236}">
                <a16:creationId xmlns:a16="http://schemas.microsoft.com/office/drawing/2014/main" id="{4AFA3A88-2F31-4E88-8A7E-52F40656025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985374" y="3651858"/>
            <a:ext cx="1524000" cy="557842"/>
          </a:xfrm>
          <a:prstGeom prst="straightConnector1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Lige pilforbindelse 15">
            <a:extLst>
              <a:ext uri="{FF2B5EF4-FFF2-40B4-BE49-F238E27FC236}">
                <a16:creationId xmlns:a16="http://schemas.microsoft.com/office/drawing/2014/main" id="{62CB866E-C218-4515-A3B1-5968EF1FB1E2}"/>
              </a:ext>
            </a:extLst>
          </p:cNvPr>
          <p:cNvCxnSpPr/>
          <p:nvPr/>
        </p:nvCxnSpPr>
        <p:spPr bwMode="auto">
          <a:xfrm flipH="1">
            <a:off x="5332412" y="2971800"/>
            <a:ext cx="1981200" cy="0"/>
          </a:xfrm>
          <a:prstGeom prst="straightConnector1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Lige pilforbindelse 17">
            <a:extLst>
              <a:ext uri="{FF2B5EF4-FFF2-40B4-BE49-F238E27FC236}">
                <a16:creationId xmlns:a16="http://schemas.microsoft.com/office/drawing/2014/main" id="{AC814DC3-67EB-4807-A6F6-B7956C10310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265612" y="3382992"/>
            <a:ext cx="3657600" cy="173966"/>
          </a:xfrm>
          <a:prstGeom prst="straightConnector1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Lige pilforbindelse 21">
            <a:extLst>
              <a:ext uri="{FF2B5EF4-FFF2-40B4-BE49-F238E27FC236}">
                <a16:creationId xmlns:a16="http://schemas.microsoft.com/office/drawing/2014/main" id="{E4964089-7E08-4FB8-8722-D267D5DE3938}"/>
              </a:ext>
            </a:extLst>
          </p:cNvPr>
          <p:cNvCxnSpPr>
            <a:cxnSpLocks/>
          </p:cNvCxnSpPr>
          <p:nvPr/>
        </p:nvCxnSpPr>
        <p:spPr bwMode="auto">
          <a:xfrm>
            <a:off x="1476438" y="4879789"/>
            <a:ext cx="644147" cy="1"/>
          </a:xfrm>
          <a:prstGeom prst="straightConnector1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Lige pilforbindelse 23">
            <a:extLst>
              <a:ext uri="{FF2B5EF4-FFF2-40B4-BE49-F238E27FC236}">
                <a16:creationId xmlns:a16="http://schemas.microsoft.com/office/drawing/2014/main" id="{C769505D-9456-418B-A8B2-DD9C1101C7D6}"/>
              </a:ext>
            </a:extLst>
          </p:cNvPr>
          <p:cNvCxnSpPr>
            <a:cxnSpLocks/>
            <a:stCxn id="37" idx="3"/>
          </p:cNvCxnSpPr>
          <p:nvPr/>
        </p:nvCxnSpPr>
        <p:spPr bwMode="auto">
          <a:xfrm>
            <a:off x="1401947" y="5098939"/>
            <a:ext cx="682249" cy="1"/>
          </a:xfrm>
          <a:prstGeom prst="straightConnector1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kstfelt 25">
            <a:extLst>
              <a:ext uri="{FF2B5EF4-FFF2-40B4-BE49-F238E27FC236}">
                <a16:creationId xmlns:a16="http://schemas.microsoft.com/office/drawing/2014/main" id="{1A6BB765-E105-43EB-8661-166EBD019A8C}"/>
              </a:ext>
            </a:extLst>
          </p:cNvPr>
          <p:cNvSpPr txBox="1"/>
          <p:nvPr/>
        </p:nvSpPr>
        <p:spPr>
          <a:xfrm>
            <a:off x="7313612" y="2743200"/>
            <a:ext cx="2209800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+mn-lt"/>
              </a:rPr>
              <a:t>Generalized model with identity link.</a:t>
            </a:r>
            <a:endParaRPr lang="en-DK" sz="1600" dirty="0">
              <a:latin typeface="+mn-lt"/>
            </a:endParaRPr>
          </a:p>
        </p:txBody>
      </p:sp>
      <p:sp>
        <p:nvSpPr>
          <p:cNvPr id="29" name="Tekstfelt 28">
            <a:extLst>
              <a:ext uri="{FF2B5EF4-FFF2-40B4-BE49-F238E27FC236}">
                <a16:creationId xmlns:a16="http://schemas.microsoft.com/office/drawing/2014/main" id="{AB4BCF16-808B-436F-8467-752E6B568948}"/>
              </a:ext>
            </a:extLst>
          </p:cNvPr>
          <p:cNvSpPr txBox="1"/>
          <p:nvPr/>
        </p:nvSpPr>
        <p:spPr>
          <a:xfrm>
            <a:off x="7931649" y="3386594"/>
            <a:ext cx="1667963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+mn-lt"/>
              </a:rPr>
              <a:t>It uses sampling.</a:t>
            </a:r>
            <a:endParaRPr lang="en-DK" sz="1600" dirty="0">
              <a:latin typeface="+mn-lt"/>
            </a:endParaRPr>
          </a:p>
        </p:txBody>
      </p:sp>
      <p:sp>
        <p:nvSpPr>
          <p:cNvPr id="32" name="Tekstfelt 31">
            <a:extLst>
              <a:ext uri="{FF2B5EF4-FFF2-40B4-BE49-F238E27FC236}">
                <a16:creationId xmlns:a16="http://schemas.microsoft.com/office/drawing/2014/main" id="{887AF3B0-FC47-4E6B-985E-C136EF4E092B}"/>
              </a:ext>
            </a:extLst>
          </p:cNvPr>
          <p:cNvSpPr txBox="1"/>
          <p:nvPr/>
        </p:nvSpPr>
        <p:spPr>
          <a:xfrm>
            <a:off x="7618412" y="4023942"/>
            <a:ext cx="1219200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+mn-lt"/>
              </a:rPr>
              <a:t>We’ve 4000 samples.</a:t>
            </a:r>
            <a:endParaRPr lang="en-DK" sz="1600" dirty="0">
              <a:latin typeface="+mn-lt"/>
            </a:endParaRPr>
          </a:p>
        </p:txBody>
      </p:sp>
      <p:sp>
        <p:nvSpPr>
          <p:cNvPr id="37" name="Tekstfelt 36">
            <a:extLst>
              <a:ext uri="{FF2B5EF4-FFF2-40B4-BE49-F238E27FC236}">
                <a16:creationId xmlns:a16="http://schemas.microsoft.com/office/drawing/2014/main" id="{E893D50D-21E7-4D2F-8C4B-CF7F4C55AC2A}"/>
              </a:ext>
            </a:extLst>
          </p:cNvPr>
          <p:cNvSpPr txBox="1"/>
          <p:nvPr/>
        </p:nvSpPr>
        <p:spPr>
          <a:xfrm>
            <a:off x="43048" y="4748073"/>
            <a:ext cx="1358899" cy="7017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+mn-lt"/>
              </a:rPr>
              <a:t>Posterior mean and their SD </a:t>
            </a:r>
          </a:p>
          <a:p>
            <a:pPr>
              <a:lnSpc>
                <a:spcPct val="95000"/>
              </a:lnSpc>
            </a:pPr>
            <a:endParaRPr lang="en-DK" sz="1600" dirty="0">
              <a:latin typeface="+mn-lt"/>
            </a:endParaRPr>
          </a:p>
        </p:txBody>
      </p:sp>
      <p:sp>
        <p:nvSpPr>
          <p:cNvPr id="40" name="Tekstfelt 39">
            <a:extLst>
              <a:ext uri="{FF2B5EF4-FFF2-40B4-BE49-F238E27FC236}">
                <a16:creationId xmlns:a16="http://schemas.microsoft.com/office/drawing/2014/main" id="{295A35A1-6EE5-433A-98E7-8DCE58E317EB}"/>
              </a:ext>
            </a:extLst>
          </p:cNvPr>
          <p:cNvSpPr txBox="1"/>
          <p:nvPr/>
        </p:nvSpPr>
        <p:spPr>
          <a:xfrm>
            <a:off x="7008812" y="5029200"/>
            <a:ext cx="1981200" cy="9356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+mn-lt"/>
              </a:rPr>
              <a:t>Residual standard deviation. What is the spread of the residuals?</a:t>
            </a:r>
            <a:endParaRPr lang="en-DK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5308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4196ED-1F3A-4522-A67D-7701CF1A4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sampling mean?</a:t>
            </a:r>
            <a:endParaRPr lang="en-DK" dirty="0"/>
          </a:p>
        </p:txBody>
      </p:sp>
      <p:pic>
        <p:nvPicPr>
          <p:cNvPr id="6" name="Pladsholder til indhold 5">
            <a:extLst>
              <a:ext uri="{FF2B5EF4-FFF2-40B4-BE49-F238E27FC236}">
                <a16:creationId xmlns:a16="http://schemas.microsoft.com/office/drawing/2014/main" id="{C26D2CA4-01F1-4951-AFEB-C2314BB772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4297" y="4240167"/>
            <a:ext cx="7414903" cy="2491956"/>
          </a:xfrm>
        </p:spPr>
      </p:pic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3DD3EE2-ADCB-4223-BF6F-EB6B0BFC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33C26-EB6C-4AB1-8620-7F464B45B9A2}" type="datetime1">
              <a:rPr lang="en-GB" smtClean="0"/>
              <a:t>19/04/2022</a:t>
            </a:fld>
            <a:r>
              <a:rPr lang="en-GB"/>
              <a:t>14/04/2022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kstfelt 6">
                <a:extLst>
                  <a:ext uri="{FF2B5EF4-FFF2-40B4-BE49-F238E27FC236}">
                    <a16:creationId xmlns:a16="http://schemas.microsoft.com/office/drawing/2014/main" id="{C4492FD7-BB7A-498D-895D-06C5B6FE114E}"/>
                  </a:ext>
                </a:extLst>
              </p:cNvPr>
              <p:cNvSpPr txBox="1"/>
              <p:nvPr/>
            </p:nvSpPr>
            <p:spPr>
              <a:xfrm>
                <a:off x="379411" y="1447800"/>
                <a:ext cx="5601699" cy="3040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lnSpc>
                    <a:spcPct val="95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Last class we build optimizers the minimized our cost/loss function. </a:t>
                </a:r>
              </a:p>
              <a:p>
                <a:pPr marL="895243" lvl="1" indent="-285750">
                  <a:lnSpc>
                    <a:spcPct val="95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I.e., Find the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600" dirty="0">
                    <a:latin typeface="+mn-lt"/>
                  </a:rPr>
                  <a:t> that minimizes our error. </a:t>
                </a:r>
              </a:p>
              <a:p>
                <a:pPr marL="285750" indent="-285750">
                  <a:lnSpc>
                    <a:spcPct val="95000"/>
                  </a:lnSpc>
                  <a:buFont typeface="Arial" panose="020B0604020202020204" pitchFamily="34" charset="0"/>
                  <a:buChar char="•"/>
                </a:pPr>
                <a:endParaRPr lang="en-US" sz="1600" dirty="0">
                  <a:latin typeface="+mn-lt"/>
                </a:endParaRPr>
              </a:p>
              <a:p>
                <a:pPr marL="285750" indent="-285750">
                  <a:lnSpc>
                    <a:spcPct val="95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We can visualize our cost/loss function in multiple ways. </a:t>
                </a:r>
              </a:p>
              <a:p>
                <a:pPr marL="285750" indent="-285750">
                  <a:lnSpc>
                    <a:spcPct val="95000"/>
                  </a:lnSpc>
                  <a:buFont typeface="Arial" panose="020B0604020202020204" pitchFamily="34" charset="0"/>
                  <a:buChar char="•"/>
                </a:pPr>
                <a:endParaRPr lang="en-US" sz="1600" dirty="0">
                  <a:latin typeface="+mn-lt"/>
                </a:endParaRPr>
              </a:p>
              <a:p>
                <a:pPr marL="285750" indent="-285750">
                  <a:lnSpc>
                    <a:spcPct val="95000"/>
                  </a:lnSpc>
                  <a:buFont typeface="Arial" panose="020B0604020202020204" pitchFamily="34" charset="0"/>
                  <a:buChar char="•"/>
                </a:pPr>
                <a:endParaRPr lang="en-US" sz="1600" dirty="0">
                  <a:latin typeface="+mn-lt"/>
                </a:endParaRPr>
              </a:p>
              <a:p>
                <a:pPr marL="285750" indent="-285750">
                  <a:lnSpc>
                    <a:spcPct val="95000"/>
                  </a:lnSpc>
                  <a:buFont typeface="Arial" panose="020B0604020202020204" pitchFamily="34" charset="0"/>
                  <a:buChar char="•"/>
                </a:pPr>
                <a:endParaRPr lang="en-US" sz="1600" dirty="0">
                  <a:latin typeface="+mn-lt"/>
                </a:endParaRPr>
              </a:p>
              <a:p>
                <a:pPr>
                  <a:lnSpc>
                    <a:spcPct val="95000"/>
                  </a:lnSpc>
                </a:pPr>
                <a:endParaRPr lang="en-US" sz="1600" dirty="0">
                  <a:latin typeface="+mn-lt"/>
                </a:endParaRPr>
              </a:p>
              <a:p>
                <a:pPr marL="285750" indent="-285750">
                  <a:lnSpc>
                    <a:spcPct val="95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Bayesian sampling works on some of the same principles. We draw random samples of alpha and beta values based on their likelihood.  </a:t>
                </a:r>
              </a:p>
              <a:p>
                <a:pPr marL="895243" lvl="1" indent="-285750">
                  <a:lnSpc>
                    <a:spcPct val="95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Most samples around maximum likelihood. </a:t>
                </a:r>
              </a:p>
            </p:txBody>
          </p:sp>
        </mc:Choice>
        <mc:Fallback xmlns="">
          <p:sp>
            <p:nvSpPr>
              <p:cNvPr id="7" name="Tekstfelt 6">
                <a:extLst>
                  <a:ext uri="{FF2B5EF4-FFF2-40B4-BE49-F238E27FC236}">
                    <a16:creationId xmlns:a16="http://schemas.microsoft.com/office/drawing/2014/main" id="{C4492FD7-BB7A-498D-895D-06C5B6FE1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11" y="1447800"/>
                <a:ext cx="5601699" cy="3040832"/>
              </a:xfrm>
              <a:prstGeom prst="rect">
                <a:avLst/>
              </a:prstGeom>
              <a:blipFill>
                <a:blip r:embed="rId3"/>
                <a:stretch>
                  <a:fillRect l="-2067" t="-2610" r="-2938" b="-321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Linear Regression in Python with Cost function and Gradient descent | by  purnasai gudikandula | Medium">
            <a:extLst>
              <a:ext uri="{FF2B5EF4-FFF2-40B4-BE49-F238E27FC236}">
                <a16:creationId xmlns:a16="http://schemas.microsoft.com/office/drawing/2014/main" id="{DE0046F3-EC7F-4DF6-A45D-EB74FA78A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812" y="689367"/>
            <a:ext cx="4597400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Lige pilforbindelse 8">
            <a:extLst>
              <a:ext uri="{FF2B5EF4-FFF2-40B4-BE49-F238E27FC236}">
                <a16:creationId xmlns:a16="http://schemas.microsoft.com/office/drawing/2014/main" id="{EC9408A8-9CEC-4A8E-8742-79D0AD846969}"/>
              </a:ext>
            </a:extLst>
          </p:cNvPr>
          <p:cNvCxnSpPr/>
          <p:nvPr/>
        </p:nvCxnSpPr>
        <p:spPr bwMode="auto">
          <a:xfrm>
            <a:off x="5789612" y="2514600"/>
            <a:ext cx="1752600" cy="0"/>
          </a:xfrm>
          <a:prstGeom prst="straightConnector1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Lige pilforbindelse 10">
            <a:extLst>
              <a:ext uri="{FF2B5EF4-FFF2-40B4-BE49-F238E27FC236}">
                <a16:creationId xmlns:a16="http://schemas.microsoft.com/office/drawing/2014/main" id="{E45F2F78-2C07-45FF-9C90-7F5B8C956D28}"/>
              </a:ext>
            </a:extLst>
          </p:cNvPr>
          <p:cNvCxnSpPr/>
          <p:nvPr/>
        </p:nvCxnSpPr>
        <p:spPr bwMode="auto">
          <a:xfrm>
            <a:off x="5696591" y="2617351"/>
            <a:ext cx="2531421" cy="811649"/>
          </a:xfrm>
          <a:prstGeom prst="straightConnector1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Lige pilforbindelse 12">
            <a:extLst>
              <a:ext uri="{FF2B5EF4-FFF2-40B4-BE49-F238E27FC236}">
                <a16:creationId xmlns:a16="http://schemas.microsoft.com/office/drawing/2014/main" id="{307B8738-BA2C-4623-B90B-702A6B9E9B2B}"/>
              </a:ext>
            </a:extLst>
          </p:cNvPr>
          <p:cNvCxnSpPr>
            <a:cxnSpLocks/>
          </p:cNvCxnSpPr>
          <p:nvPr/>
        </p:nvCxnSpPr>
        <p:spPr bwMode="auto">
          <a:xfrm>
            <a:off x="4570412" y="4591382"/>
            <a:ext cx="838200" cy="209218"/>
          </a:xfrm>
          <a:prstGeom prst="straightConnector1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Lige pilforbindelse 16">
            <a:extLst>
              <a:ext uri="{FF2B5EF4-FFF2-40B4-BE49-F238E27FC236}">
                <a16:creationId xmlns:a16="http://schemas.microsoft.com/office/drawing/2014/main" id="{91252C3F-51CF-4136-A269-63ABD3342E29}"/>
              </a:ext>
            </a:extLst>
          </p:cNvPr>
          <p:cNvCxnSpPr/>
          <p:nvPr/>
        </p:nvCxnSpPr>
        <p:spPr bwMode="auto">
          <a:xfrm>
            <a:off x="6093913" y="3773095"/>
            <a:ext cx="4039099" cy="1182609"/>
          </a:xfrm>
          <a:prstGeom prst="straightConnector1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1686109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90223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566864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-PP-Template" id="{24453966-B673-4891-ACDB-E769C6E99675}" vid="{1E4A445C-62C6-4AE8-967A-1BAFF94939BB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AU-PP-Template</Template>
  <TotalTime>328</TotalTime>
  <Words>1117</Words>
  <Application>Microsoft Office PowerPoint</Application>
  <PresentationFormat>Brugerdefineret</PresentationFormat>
  <Paragraphs>158</Paragraphs>
  <Slides>20</Slides>
  <Notes>2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13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20</vt:i4>
      </vt:variant>
    </vt:vector>
  </HeadingPairs>
  <TitlesOfParts>
    <vt:vector size="34" baseType="lpstr">
      <vt:lpstr>Arial</vt:lpstr>
      <vt:lpstr>TeXGyreTermes-Regular</vt:lpstr>
      <vt:lpstr>AU Passata Light</vt:lpstr>
      <vt:lpstr>NimbusRomNo9L-ReguItal</vt:lpstr>
      <vt:lpstr>AU Passata</vt:lpstr>
      <vt:lpstr>Georgia</vt:lpstr>
      <vt:lpstr>TeXGyreTermes-Italic</vt:lpstr>
      <vt:lpstr>NimbusRomNo9L-Regu</vt:lpstr>
      <vt:lpstr>rtxmi</vt:lpstr>
      <vt:lpstr>AU Peto</vt:lpstr>
      <vt:lpstr>Wingdings 3</vt:lpstr>
      <vt:lpstr>Cambria Math</vt:lpstr>
      <vt:lpstr>Calibri</vt:lpstr>
      <vt:lpstr>AU 16:9</vt:lpstr>
      <vt:lpstr>Prediction and Uncertainty</vt:lpstr>
      <vt:lpstr>Classical</vt:lpstr>
      <vt:lpstr>Classical</vt:lpstr>
      <vt:lpstr>Probabilities</vt:lpstr>
      <vt:lpstr>Probabilities Dice</vt:lpstr>
      <vt:lpstr>Bayesian prior and posterior:</vt:lpstr>
      <vt:lpstr>Bayesian:</vt:lpstr>
      <vt:lpstr>Stan_glm()</vt:lpstr>
      <vt:lpstr>What does the sampling mean?</vt:lpstr>
      <vt:lpstr>Sampling</vt:lpstr>
      <vt:lpstr>Plot our posterior</vt:lpstr>
      <vt:lpstr>Sigma / Residual STD</vt:lpstr>
      <vt:lpstr>Prediction &amp; Uncertainty. </vt:lpstr>
      <vt:lpstr>Point prediction</vt:lpstr>
      <vt:lpstr>Linear prediction</vt:lpstr>
      <vt:lpstr>Linear prediction</vt:lpstr>
      <vt:lpstr>Predictive distribution</vt:lpstr>
      <vt:lpstr>PowerPoint-præsentation</vt:lpstr>
      <vt:lpstr>Sequence of values</vt:lpstr>
      <vt:lpstr>Exercises: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Prediction and Uncertainty</dc:title>
  <dc:creator>Sigurd Sørensen</dc:creator>
  <cp:lastModifiedBy>Sigurd Sørensen</cp:lastModifiedBy>
  <cp:revision>21</cp:revision>
  <dcterms:created xsi:type="dcterms:W3CDTF">2022-04-14T10:20:56Z</dcterms:created>
  <dcterms:modified xsi:type="dcterms:W3CDTF">2022-04-19T17:11:41Z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637727518604226103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2107</vt:lpwstr>
  </property>
  <property fmtid="{D5CDD505-2E9C-101B-9397-08002B2CF9AE}" pid="62" name="colorthemechange">
    <vt:lpwstr>True</vt:lpwstr>
  </property>
</Properties>
</file>